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8" r:id="rId6"/>
    <p:sldId id="269" r:id="rId7"/>
    <p:sldId id="270" r:id="rId8"/>
    <p:sldId id="271" r:id="rId9"/>
    <p:sldId id="272" r:id="rId10"/>
    <p:sldId id="273" r:id="rId11"/>
    <p:sldId id="260" r:id="rId12"/>
    <p:sldId id="261" r:id="rId13"/>
    <p:sldId id="262" r:id="rId14"/>
    <p:sldId id="263" r:id="rId15"/>
    <p:sldId id="264" r:id="rId16"/>
    <p:sldId id="265" r:id="rId17"/>
    <p:sldId id="266" r:id="rId18"/>
    <p:sldId id="267" r:id="rId19"/>
    <p:sldId id="278" r:id="rId20"/>
    <p:sldId id="279" r:id="rId21"/>
    <p:sldId id="280" r:id="rId22"/>
    <p:sldId id="274" r:id="rId23"/>
    <p:sldId id="275" r:id="rId24"/>
    <p:sldId id="276"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EFD1"/>
            </a:gs>
            <a:gs pos="64999">
              <a:srgbClr val="F0EBD5"/>
            </a:gs>
            <a:gs pos="100000">
              <a:srgbClr val="D1C39F"/>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r-Latn-RS" dirty="0" smtClean="0"/>
              <a:t>FORMIRANJE MEDICINSKE SLIKE</a:t>
            </a:r>
            <a:br>
              <a:rPr lang="sr-Latn-RS" dirty="0" smtClean="0"/>
            </a:br>
            <a:r>
              <a:rPr lang="sr-Latn-RS" dirty="0" smtClean="0"/>
              <a:t>POMOCU ULTRAZVUKA</a:t>
            </a:r>
            <a:endParaRPr lang="en-US" dirty="0"/>
          </a:p>
        </p:txBody>
      </p:sp>
      <p:sp>
        <p:nvSpPr>
          <p:cNvPr id="3" name="Subtitle 2"/>
          <p:cNvSpPr>
            <a:spLocks noGrp="1"/>
          </p:cNvSpPr>
          <p:nvPr>
            <p:ph type="subTitle" idx="1"/>
          </p:nvPr>
        </p:nvSpPr>
        <p:spPr>
          <a:xfrm>
            <a:off x="2971800" y="4419600"/>
            <a:ext cx="6400800" cy="1752600"/>
          </a:xfrm>
        </p:spPr>
        <p:txBody>
          <a:bodyPr/>
          <a:lstStyle/>
          <a:p>
            <a:r>
              <a:rPr lang="sr-Latn-RS" dirty="0" smtClean="0"/>
              <a:t>By: Vuk Ilić</a:t>
            </a:r>
          </a:p>
          <a:p>
            <a:r>
              <a:rPr lang="sr-Latn-RS" dirty="0" smtClean="0"/>
              <a:t>           Ivan Karić</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799"/>
          </a:xfrm>
        </p:spPr>
        <p:txBody>
          <a:bodyPr>
            <a:normAutofit/>
          </a:bodyPr>
          <a:lstStyle/>
          <a:p>
            <a:r>
              <a:rPr lang="en-US" dirty="0" err="1" smtClean="0"/>
              <a:t>Što</a:t>
            </a:r>
            <a:r>
              <a:rPr lang="en-US" dirty="0" smtClean="0"/>
              <a:t> je </a:t>
            </a:r>
            <a:r>
              <a:rPr lang="en-US" dirty="0" err="1" smtClean="0"/>
              <a:t>viša</a:t>
            </a:r>
            <a:r>
              <a:rPr lang="en-US" dirty="0" smtClean="0"/>
              <a:t> </a:t>
            </a:r>
            <a:r>
              <a:rPr lang="en-US" dirty="0" err="1" smtClean="0"/>
              <a:t>frekvencija</a:t>
            </a:r>
            <a:r>
              <a:rPr lang="en-US" dirty="0" smtClean="0"/>
              <a:t>, </a:t>
            </a:r>
            <a:r>
              <a:rPr lang="en-US" dirty="0" err="1" smtClean="0"/>
              <a:t>talasna</a:t>
            </a:r>
            <a:r>
              <a:rPr lang="en-US" dirty="0" smtClean="0"/>
              <a:t> </a:t>
            </a:r>
            <a:r>
              <a:rPr lang="en-US" dirty="0" err="1" smtClean="0"/>
              <a:t>dužina</a:t>
            </a:r>
            <a:r>
              <a:rPr lang="en-US" dirty="0" smtClean="0"/>
              <a:t> je </a:t>
            </a:r>
            <a:r>
              <a:rPr lang="en-US" dirty="0" err="1" smtClean="0"/>
              <a:t>kraća</a:t>
            </a:r>
            <a:r>
              <a:rPr lang="en-US" dirty="0" smtClean="0"/>
              <a:t>, a </a:t>
            </a:r>
            <a:r>
              <a:rPr lang="en-US" dirty="0" err="1" smtClean="0"/>
              <a:t>rezolucija</a:t>
            </a:r>
            <a:r>
              <a:rPr lang="en-US" dirty="0" smtClean="0"/>
              <a:t> </a:t>
            </a:r>
            <a:r>
              <a:rPr lang="en-US" dirty="0" err="1" smtClean="0"/>
              <a:t>slike</a:t>
            </a:r>
            <a:r>
              <a:rPr lang="en-US" dirty="0" smtClean="0"/>
              <a:t> je </a:t>
            </a:r>
            <a:r>
              <a:rPr lang="en-US" dirty="0" err="1" smtClean="0"/>
              <a:t>bolja</a:t>
            </a:r>
            <a:endParaRPr lang="en-US" dirty="0" smtClean="0"/>
          </a:p>
          <a:p>
            <a:r>
              <a:rPr lang="en-US" dirty="0" err="1" smtClean="0"/>
              <a:t>Talasi</a:t>
            </a:r>
            <a:r>
              <a:rPr lang="en-US" dirty="0" smtClean="0"/>
              <a:t> </a:t>
            </a:r>
            <a:r>
              <a:rPr lang="en-US" dirty="0" err="1" smtClean="0"/>
              <a:t>viših</a:t>
            </a:r>
            <a:r>
              <a:rPr lang="en-US" dirty="0" smtClean="0"/>
              <a:t> </a:t>
            </a:r>
            <a:r>
              <a:rPr lang="en-US" dirty="0" err="1" smtClean="0"/>
              <a:t>frekvencija</a:t>
            </a:r>
            <a:r>
              <a:rPr lang="en-US" dirty="0" smtClean="0"/>
              <a:t> se </a:t>
            </a:r>
            <a:r>
              <a:rPr lang="en-US" dirty="0" err="1" smtClean="0"/>
              <a:t>mnogo</a:t>
            </a:r>
            <a:r>
              <a:rPr lang="en-US" dirty="0" smtClean="0"/>
              <a:t> </a:t>
            </a:r>
            <a:r>
              <a:rPr lang="en-US" dirty="0" err="1" smtClean="0"/>
              <a:t>više</a:t>
            </a:r>
            <a:r>
              <a:rPr lang="en-US" dirty="0" smtClean="0"/>
              <a:t> </a:t>
            </a:r>
            <a:r>
              <a:rPr lang="en-US" dirty="0" err="1" smtClean="0"/>
              <a:t>apsorbuju</a:t>
            </a:r>
            <a:r>
              <a:rPr lang="en-US" dirty="0" smtClean="0"/>
              <a:t>, </a:t>
            </a:r>
            <a:r>
              <a:rPr lang="en-US" dirty="0" err="1" smtClean="0"/>
              <a:t>rasipaju</a:t>
            </a:r>
            <a:r>
              <a:rPr lang="en-US" dirty="0" smtClean="0"/>
              <a:t> </a:t>
            </a:r>
            <a:r>
              <a:rPr lang="en-US" dirty="0" err="1" smtClean="0"/>
              <a:t>i</a:t>
            </a:r>
            <a:r>
              <a:rPr lang="en-US" dirty="0" smtClean="0"/>
              <a:t> </a:t>
            </a:r>
            <a:r>
              <a:rPr lang="en-US" dirty="0" err="1" smtClean="0"/>
              <a:t>slabe</a:t>
            </a:r>
            <a:r>
              <a:rPr lang="en-US" dirty="0" smtClean="0"/>
              <a:t>, </a:t>
            </a:r>
            <a:r>
              <a:rPr lang="en-US" dirty="0" err="1" smtClean="0"/>
              <a:t>nego</a:t>
            </a:r>
            <a:r>
              <a:rPr lang="en-US" dirty="0" smtClean="0"/>
              <a:t> </a:t>
            </a:r>
            <a:r>
              <a:rPr lang="en-US" dirty="0" err="1" smtClean="0"/>
              <a:t>talasi</a:t>
            </a:r>
            <a:r>
              <a:rPr lang="en-US" dirty="0" smtClean="0"/>
              <a:t> </a:t>
            </a:r>
            <a:r>
              <a:rPr lang="en-US" dirty="0" err="1" smtClean="0"/>
              <a:t>nižih</a:t>
            </a:r>
            <a:r>
              <a:rPr lang="en-US" dirty="0" smtClean="0"/>
              <a:t> </a:t>
            </a:r>
            <a:r>
              <a:rPr lang="en-US" dirty="0" err="1" smtClean="0"/>
              <a:t>frekvencija</a:t>
            </a:r>
            <a:endParaRPr lang="en-US" dirty="0" smtClean="0"/>
          </a:p>
          <a:p>
            <a:r>
              <a:rPr lang="en-US" dirty="0" err="1" smtClean="0"/>
              <a:t>Da</a:t>
            </a:r>
            <a:r>
              <a:rPr lang="en-US" dirty="0" smtClean="0"/>
              <a:t> bi se </a:t>
            </a:r>
            <a:r>
              <a:rPr lang="en-US" dirty="0" err="1" smtClean="0"/>
              <a:t>dostigla</a:t>
            </a:r>
            <a:r>
              <a:rPr lang="en-US" dirty="0" smtClean="0"/>
              <a:t> </a:t>
            </a:r>
            <a:r>
              <a:rPr lang="en-US" dirty="0" err="1" smtClean="0"/>
              <a:t>dublja</a:t>
            </a:r>
            <a:r>
              <a:rPr lang="en-US" dirty="0" smtClean="0"/>
              <a:t> </a:t>
            </a:r>
            <a:r>
              <a:rPr lang="en-US" dirty="0" err="1" smtClean="0"/>
              <a:t>tkiva</a:t>
            </a:r>
            <a:r>
              <a:rPr lang="en-US" dirty="0" smtClean="0"/>
              <a:t>, </a:t>
            </a:r>
            <a:r>
              <a:rPr lang="en-US" dirty="0" err="1" smtClean="0"/>
              <a:t>koriste</a:t>
            </a:r>
            <a:r>
              <a:rPr lang="en-US" dirty="0" smtClean="0"/>
              <a:t> se </a:t>
            </a:r>
            <a:r>
              <a:rPr lang="en-US" dirty="0" err="1" smtClean="0"/>
              <a:t>talasi</a:t>
            </a:r>
            <a:r>
              <a:rPr lang="en-US" dirty="0" smtClean="0"/>
              <a:t> </a:t>
            </a:r>
            <a:r>
              <a:rPr lang="en-US" dirty="0" err="1" smtClean="0"/>
              <a:t>nižih</a:t>
            </a:r>
            <a:r>
              <a:rPr lang="en-US" dirty="0" smtClean="0"/>
              <a:t> </a:t>
            </a:r>
            <a:r>
              <a:rPr lang="en-US" dirty="0" err="1" smtClean="0"/>
              <a:t>frekvencija</a:t>
            </a:r>
            <a:r>
              <a:rPr lang="en-US" dirty="0" smtClean="0"/>
              <a:t>, </a:t>
            </a:r>
            <a:r>
              <a:rPr lang="en-US" dirty="0" err="1" smtClean="0"/>
              <a:t>jer</a:t>
            </a:r>
            <a:r>
              <a:rPr lang="en-US" dirty="0" smtClean="0"/>
              <a:t> se </a:t>
            </a:r>
            <a:r>
              <a:rPr lang="en-US" dirty="0" err="1" smtClean="0"/>
              <a:t>oni</a:t>
            </a:r>
            <a:r>
              <a:rPr lang="en-US" dirty="0" smtClean="0"/>
              <a:t> </a:t>
            </a:r>
            <a:r>
              <a:rPr lang="en-US" dirty="0" err="1" smtClean="0"/>
              <a:t>manje</a:t>
            </a:r>
            <a:r>
              <a:rPr lang="en-US" dirty="0" smtClean="0"/>
              <a:t> </a:t>
            </a:r>
            <a:r>
              <a:rPr lang="en-US" dirty="0" err="1" smtClean="0"/>
              <a:t>rasipaju</a:t>
            </a:r>
            <a:r>
              <a:rPr lang="en-US" dirty="0" smtClean="0"/>
              <a:t> </a:t>
            </a:r>
            <a:r>
              <a:rPr lang="en-US" dirty="0" err="1" smtClean="0"/>
              <a:t>dok</a:t>
            </a:r>
            <a:r>
              <a:rPr lang="en-US" dirty="0" smtClean="0"/>
              <a:t> </a:t>
            </a:r>
            <a:r>
              <a:rPr lang="en-US" dirty="0" err="1" smtClean="0"/>
              <a:t>prolaze</a:t>
            </a:r>
            <a:r>
              <a:rPr lang="en-US" dirty="0" smtClean="0"/>
              <a:t> </a:t>
            </a:r>
            <a:r>
              <a:rPr lang="en-US" dirty="0" err="1" smtClean="0"/>
              <a:t>kroz</a:t>
            </a:r>
            <a:r>
              <a:rPr lang="en-US" dirty="0" smtClean="0"/>
              <a:t> </a:t>
            </a:r>
            <a:r>
              <a:rPr lang="en-US" dirty="0" err="1" smtClean="0"/>
              <a:t>strukturu</a:t>
            </a:r>
            <a:r>
              <a:rPr lang="en-US" dirty="0" smtClean="0"/>
              <a:t> </a:t>
            </a:r>
            <a:r>
              <a:rPr lang="en-US" dirty="0" err="1" smtClean="0"/>
              <a:t>tkiva</a:t>
            </a:r>
            <a:endParaRPr lang="en-US" dirty="0" smtClean="0"/>
          </a:p>
          <a:p>
            <a:r>
              <a:rPr lang="en-US" dirty="0" err="1" smtClean="0"/>
              <a:t>Amplituda</a:t>
            </a:r>
            <a:r>
              <a:rPr lang="en-US" dirty="0" smtClean="0"/>
              <a:t> </a:t>
            </a:r>
            <a:r>
              <a:rPr lang="en-US" dirty="0" err="1" smtClean="0"/>
              <a:t>praktično</a:t>
            </a:r>
            <a:r>
              <a:rPr lang="en-US" dirty="0" smtClean="0"/>
              <a:t> </a:t>
            </a:r>
            <a:r>
              <a:rPr lang="en-US" dirty="0" err="1" smtClean="0"/>
              <a:t>definiše</a:t>
            </a:r>
            <a:r>
              <a:rPr lang="en-US" dirty="0" smtClean="0"/>
              <a:t> </a:t>
            </a:r>
            <a:r>
              <a:rPr lang="en-US" dirty="0" err="1" smtClean="0"/>
              <a:t>svetlinu</a:t>
            </a:r>
            <a:r>
              <a:rPr lang="en-US" dirty="0" smtClean="0"/>
              <a:t> </a:t>
            </a:r>
            <a:r>
              <a:rPr lang="en-US" dirty="0" err="1" smtClean="0"/>
              <a:t>slike</a:t>
            </a:r>
            <a:endParaRPr lang="en-US" dirty="0" smtClean="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sr-Latn-RS" dirty="0" smtClean="0"/>
              <a:t>Kada se ultrazvuk prostire kroz heterogeni medijum, njegova energija se smanjuje u funkciji od distance</a:t>
            </a:r>
          </a:p>
          <a:p>
            <a:r>
              <a:rPr lang="sr-Latn-RS" dirty="0" smtClean="0"/>
              <a:t>To može da se desi usled </a:t>
            </a:r>
            <a:r>
              <a:rPr lang="sr-Latn-RS" b="1" dirty="0" smtClean="0"/>
              <a:t>refleksije</a:t>
            </a:r>
            <a:r>
              <a:rPr lang="sr-Latn-RS" dirty="0" smtClean="0"/>
              <a:t> ili </a:t>
            </a:r>
            <a:r>
              <a:rPr lang="sr-Latn-RS" b="1" dirty="0" smtClean="0"/>
              <a:t>rasipanja </a:t>
            </a:r>
            <a:r>
              <a:rPr lang="sr-Latn-RS" dirty="0" smtClean="0"/>
              <a:t>ili da dodje do apsorbovanja medijuma i pretvaranja te energije u toplotu</a:t>
            </a:r>
          </a:p>
          <a:p>
            <a:r>
              <a:rPr lang="sr-Latn-RS" dirty="0" smtClean="0"/>
              <a:t>Refleksija i rasipanje su u suštini isti fenomeni (redistribucija energije sa primarnog smera u nekom drugom smeru)</a:t>
            </a:r>
          </a:p>
          <a:p>
            <a:endParaRPr lang="sr-Latn-RS" dirty="0" smtClean="0"/>
          </a:p>
        </p:txBody>
      </p:sp>
      <p:sp>
        <p:nvSpPr>
          <p:cNvPr id="4" name="TextBox 3"/>
          <p:cNvSpPr txBox="1"/>
          <p:nvPr/>
        </p:nvSpPr>
        <p:spPr>
          <a:xfrm>
            <a:off x="381000" y="914400"/>
            <a:ext cx="4267200" cy="584775"/>
          </a:xfrm>
          <a:prstGeom prst="rect">
            <a:avLst/>
          </a:prstGeom>
          <a:noFill/>
        </p:spPr>
        <p:txBody>
          <a:bodyPr wrap="square" rtlCol="0">
            <a:spAutoFit/>
          </a:bodyPr>
          <a:lstStyle/>
          <a:p>
            <a:r>
              <a:rPr lang="sr-Latn-RS" sz="3200" b="1" dirty="0" smtClean="0"/>
              <a:t>PRIGUŠENJE</a:t>
            </a:r>
            <a:r>
              <a:rPr lang="sr-Latn-RS" sz="3200" dirty="0" smtClean="0"/>
              <a:t>:</a:t>
            </a:r>
            <a:endParaRPr 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525963"/>
          </a:xfrm>
        </p:spPr>
        <p:txBody>
          <a:bodyPr/>
          <a:lstStyle/>
          <a:p>
            <a:r>
              <a:rPr lang="sr-Latn-RS" dirty="0" smtClean="0"/>
              <a:t>Ukoliko je talasna dužina ultrazvuka mnogo manja od objekta u pitanju je refleksija</a:t>
            </a:r>
          </a:p>
          <a:p>
            <a:r>
              <a:rPr lang="en-US" dirty="0" smtClean="0"/>
              <a:t>U</a:t>
            </a:r>
            <a:r>
              <a:rPr lang="sr-Latn-RS" dirty="0" smtClean="0"/>
              <a:t> suportnom je to rasipanje</a:t>
            </a:r>
            <a:endParaRPr lang="en-US" dirty="0"/>
          </a:p>
        </p:txBody>
      </p:sp>
      <p:pic>
        <p:nvPicPr>
          <p:cNvPr id="4" name="Picture 3" descr="Screenshot (20).png"/>
          <p:cNvPicPr>
            <a:picLocks noChangeAspect="1"/>
          </p:cNvPicPr>
          <p:nvPr/>
        </p:nvPicPr>
        <p:blipFill>
          <a:blip r:embed="rId2"/>
          <a:stretch>
            <a:fillRect/>
          </a:stretch>
        </p:blipFill>
        <p:spPr>
          <a:xfrm>
            <a:off x="914400" y="2971800"/>
            <a:ext cx="7402902" cy="2929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2514600" cy="563562"/>
          </a:xfrm>
        </p:spPr>
        <p:txBody>
          <a:bodyPr>
            <a:normAutofit fontScale="90000"/>
          </a:bodyPr>
          <a:lstStyle/>
          <a:p>
            <a:r>
              <a:rPr lang="sr-Latn-RS" sz="3200" b="1" dirty="0" smtClean="0"/>
              <a:t>APSORBCIJA</a:t>
            </a:r>
            <a:r>
              <a:rPr lang="sr-Latn-RS" sz="4000" dirty="0" smtClean="0"/>
              <a:t>:</a:t>
            </a:r>
            <a:endParaRPr lang="en-US" sz="4000" dirty="0"/>
          </a:p>
        </p:txBody>
      </p:sp>
      <p:sp>
        <p:nvSpPr>
          <p:cNvPr id="3" name="Content Placeholder 2"/>
          <p:cNvSpPr>
            <a:spLocks noGrp="1"/>
          </p:cNvSpPr>
          <p:nvPr>
            <p:ph idx="1"/>
          </p:nvPr>
        </p:nvSpPr>
        <p:spPr>
          <a:xfrm>
            <a:off x="457200" y="914400"/>
            <a:ext cx="8229600" cy="5211763"/>
          </a:xfrm>
        </p:spPr>
        <p:txBody>
          <a:bodyPr/>
          <a:lstStyle/>
          <a:p>
            <a:r>
              <a:rPr lang="sr-Latn-RS" dirty="0" smtClean="0"/>
              <a:t>Gubitak energije usled apsorbovanja od strane medijuma</a:t>
            </a:r>
          </a:p>
          <a:p>
            <a:r>
              <a:rPr lang="sr-Latn-RS" dirty="0" smtClean="0"/>
              <a:t>Energija se generalno pretvara u toplotu usled apsorbcije</a:t>
            </a:r>
          </a:p>
          <a:p>
            <a:r>
              <a:rPr lang="sr-Latn-RS" dirty="0" smtClean="0"/>
              <a:t>Mehanizmi apsorbovanja su veoma kompleksni kod bioloških tkiva i dešavaju se usled apsorbovanja zbog </a:t>
            </a:r>
            <a:r>
              <a:rPr lang="sr-Latn-RS" b="1" dirty="0" smtClean="0"/>
              <a:t>viskoznosti </a:t>
            </a:r>
            <a:r>
              <a:rPr lang="sr-Latn-RS" dirty="0" smtClean="0"/>
              <a:t>i </a:t>
            </a:r>
            <a:r>
              <a:rPr lang="sr-Latn-RS" b="1" dirty="0" smtClean="0"/>
              <a:t>fenomena relaksacije</a:t>
            </a:r>
          </a:p>
          <a:p>
            <a:r>
              <a:rPr lang="en-US" dirty="0" smtClean="0"/>
              <a:t>O</a:t>
            </a:r>
            <a:r>
              <a:rPr lang="sr-Latn-RS" dirty="0" smtClean="0"/>
              <a:t>ba mehanizma zavise od frekvencije talasa</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525963"/>
          </a:xfrm>
        </p:spPr>
        <p:txBody>
          <a:bodyPr/>
          <a:lstStyle/>
          <a:p>
            <a:r>
              <a:rPr lang="sr-Latn-RS" dirty="0" smtClean="0"/>
              <a:t>Teoretski, ukoliko bi se talas prostirao kroz medijum u kome nema trenja, ne bi bilo apsorbcije</a:t>
            </a:r>
          </a:p>
          <a:p>
            <a:r>
              <a:rPr lang="sr-Latn-RS" dirty="0" smtClean="0"/>
              <a:t>Koeficijent viskoznosti se definiše kao odnos paustralnih stresova (napon smicanja,shear stress) i rezultujućeg gradijenta brzine</a:t>
            </a:r>
          </a:p>
          <a:p>
            <a:r>
              <a:rPr lang="sr-Latn-RS" dirty="0" smtClean="0"/>
              <a:t>Pokazano je da je </a:t>
            </a:r>
            <a:r>
              <a:rPr lang="sr-Latn-RS" b="1" dirty="0" smtClean="0"/>
              <a:t>koeficijent apsorbcije </a:t>
            </a:r>
            <a:r>
              <a:rPr lang="sr-Latn-RS" dirty="0" smtClean="0"/>
              <a:t>povezan sa viskoznošću i frekvencijom talasa</a:t>
            </a:r>
            <a:endParaRPr lang="en-US" dirty="0"/>
          </a:p>
        </p:txBody>
      </p:sp>
      <p:pic>
        <p:nvPicPr>
          <p:cNvPr id="4" name="Picture 3" descr="1.jpg"/>
          <p:cNvPicPr>
            <a:picLocks noChangeAspect="1"/>
          </p:cNvPicPr>
          <p:nvPr/>
        </p:nvPicPr>
        <p:blipFill>
          <a:blip r:embed="rId2"/>
          <a:stretch>
            <a:fillRect/>
          </a:stretch>
        </p:blipFill>
        <p:spPr>
          <a:xfrm>
            <a:off x="1219200" y="5029200"/>
            <a:ext cx="2426860" cy="1340340"/>
          </a:xfrm>
          <a:prstGeom prst="rect">
            <a:avLst/>
          </a:prstGeom>
        </p:spPr>
      </p:pic>
      <p:pic>
        <p:nvPicPr>
          <p:cNvPr id="6" name="Picture 5" descr="20190224_230540.jpg"/>
          <p:cNvPicPr>
            <a:picLocks noChangeAspect="1"/>
          </p:cNvPicPr>
          <p:nvPr/>
        </p:nvPicPr>
        <p:blipFill>
          <a:blip r:embed="rId3"/>
          <a:stretch>
            <a:fillRect/>
          </a:stretch>
        </p:blipFill>
        <p:spPr>
          <a:xfrm>
            <a:off x="5105400" y="5029200"/>
            <a:ext cx="2228850" cy="12914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4572000" cy="563562"/>
          </a:xfrm>
        </p:spPr>
        <p:txBody>
          <a:bodyPr>
            <a:normAutofit fontScale="90000"/>
          </a:bodyPr>
          <a:lstStyle/>
          <a:p>
            <a:r>
              <a:rPr lang="sr-Latn-RS" sz="3200" dirty="0" smtClean="0"/>
              <a:t>Relaksacioni proces:</a:t>
            </a:r>
            <a:endParaRPr lang="en-US" sz="3200" dirty="0"/>
          </a:p>
        </p:txBody>
      </p:sp>
      <p:sp>
        <p:nvSpPr>
          <p:cNvPr id="3" name="Content Placeholder 2"/>
          <p:cNvSpPr>
            <a:spLocks noGrp="1"/>
          </p:cNvSpPr>
          <p:nvPr>
            <p:ph idx="1"/>
          </p:nvPr>
        </p:nvSpPr>
        <p:spPr>
          <a:xfrm>
            <a:off x="457200" y="762000"/>
            <a:ext cx="8229600" cy="5943600"/>
          </a:xfrm>
        </p:spPr>
        <p:txBody>
          <a:bodyPr>
            <a:normAutofit/>
          </a:bodyPr>
          <a:lstStyle/>
          <a:p>
            <a:r>
              <a:rPr lang="sr-Latn-RS" dirty="0" smtClean="0"/>
              <a:t>Kada se molekul izbaci iz neutralne pozicije, treba mu određeno vreme da bi se vratio nazad (vreme relaksacije)</a:t>
            </a:r>
          </a:p>
          <a:p>
            <a:r>
              <a:rPr lang="sr-Latn-RS" dirty="0" smtClean="0"/>
              <a:t>Ukoliko je vreme relaksacije medijuma manje u poređenju sa periodom talasa, nema nekog velikog uticaja, u suprotnom ako se molekul ne vrati dok naidje sledeći talas, više energije je potrebno da bi se taj molekul ponovo </a:t>
            </a:r>
            <a:r>
              <a:rPr lang="en-US" dirty="0" smtClean="0"/>
              <a:t>“</a:t>
            </a:r>
            <a:r>
              <a:rPr lang="en-US" dirty="0" err="1" smtClean="0"/>
              <a:t>pogurao</a:t>
            </a:r>
            <a:r>
              <a:rPr lang="en-US" dirty="0" smtClean="0"/>
              <a:t>”</a:t>
            </a:r>
          </a:p>
          <a:p>
            <a:r>
              <a:rPr lang="en-US" dirty="0" err="1" smtClean="0"/>
              <a:t>Koeficijent</a:t>
            </a:r>
            <a:r>
              <a:rPr lang="en-US" dirty="0" smtClean="0"/>
              <a:t> </a:t>
            </a:r>
            <a:r>
              <a:rPr lang="en-US" dirty="0" err="1" smtClean="0"/>
              <a:t>apsorbcije</a:t>
            </a:r>
            <a:r>
              <a:rPr lang="sr-Latn-RS" dirty="0" smtClean="0"/>
              <a:t> je maksimalan u određenoj frekvenciji (frekv. relaksacije)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190224_230600.jpg"/>
          <p:cNvPicPr>
            <a:picLocks noGrp="1" noChangeAspect="1"/>
          </p:cNvPicPr>
          <p:nvPr>
            <p:ph idx="1"/>
          </p:nvPr>
        </p:nvPicPr>
        <p:blipFill>
          <a:blip r:embed="rId2" cstate="print"/>
          <a:stretch>
            <a:fillRect/>
          </a:stretch>
        </p:blipFill>
        <p:spPr>
          <a:xfrm>
            <a:off x="533400" y="152400"/>
            <a:ext cx="8077200" cy="652015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jpg"/>
          <p:cNvPicPr>
            <a:picLocks noGrp="1" noChangeAspect="1"/>
          </p:cNvPicPr>
          <p:nvPr>
            <p:ph idx="1"/>
          </p:nvPr>
        </p:nvPicPr>
        <p:blipFill>
          <a:blip r:embed="rId2" cstate="print"/>
          <a:stretch>
            <a:fillRect/>
          </a:stretch>
        </p:blipFill>
        <p:spPr>
          <a:xfrm>
            <a:off x="1219200" y="609600"/>
            <a:ext cx="6991462" cy="54403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2743200" cy="579438"/>
          </a:xfrm>
        </p:spPr>
        <p:txBody>
          <a:bodyPr>
            <a:normAutofit/>
          </a:bodyPr>
          <a:lstStyle/>
          <a:p>
            <a:r>
              <a:rPr lang="sr-Latn-RS" sz="3200" dirty="0" smtClean="0"/>
              <a:t>RASIPANJE:</a:t>
            </a:r>
            <a:endParaRPr lang="en-US" sz="3200" dirty="0"/>
          </a:p>
        </p:txBody>
      </p:sp>
      <p:sp>
        <p:nvSpPr>
          <p:cNvPr id="3" name="Content Placeholder 2"/>
          <p:cNvSpPr>
            <a:spLocks noGrp="1"/>
          </p:cNvSpPr>
          <p:nvPr>
            <p:ph idx="1"/>
          </p:nvPr>
        </p:nvSpPr>
        <p:spPr>
          <a:xfrm>
            <a:off x="457200" y="914400"/>
            <a:ext cx="8229600" cy="5562600"/>
          </a:xfrm>
        </p:spPr>
        <p:txBody>
          <a:bodyPr/>
          <a:lstStyle/>
          <a:p>
            <a:r>
              <a:rPr lang="en-US" dirty="0" err="1" smtClean="0"/>
              <a:t>Kada</a:t>
            </a:r>
            <a:r>
              <a:rPr lang="en-US" dirty="0" smtClean="0"/>
              <a:t> </a:t>
            </a:r>
            <a:r>
              <a:rPr lang="en-US" dirty="0" err="1" smtClean="0"/>
              <a:t>talas</a:t>
            </a:r>
            <a:r>
              <a:rPr lang="en-US" dirty="0" smtClean="0"/>
              <a:t> </a:t>
            </a:r>
            <a:r>
              <a:rPr lang="en-US" dirty="0" err="1" smtClean="0"/>
              <a:t>naidje</a:t>
            </a:r>
            <a:r>
              <a:rPr lang="en-US" dirty="0" smtClean="0"/>
              <a:t> </a:t>
            </a:r>
            <a:r>
              <a:rPr lang="en-US" dirty="0" err="1" smtClean="0"/>
              <a:t>na</a:t>
            </a:r>
            <a:r>
              <a:rPr lang="en-US" dirty="0" smtClean="0"/>
              <a:t> </a:t>
            </a:r>
            <a:r>
              <a:rPr lang="en-US" dirty="0" err="1" smtClean="0"/>
              <a:t>objekat</a:t>
            </a:r>
            <a:r>
              <a:rPr lang="en-US" dirty="0" smtClean="0"/>
              <a:t>, </a:t>
            </a:r>
            <a:r>
              <a:rPr lang="en-US" dirty="0" err="1" smtClean="0"/>
              <a:t>deo</a:t>
            </a:r>
            <a:r>
              <a:rPr lang="en-US" dirty="0" smtClean="0"/>
              <a:t> </a:t>
            </a:r>
            <a:r>
              <a:rPr lang="en-US" dirty="0" err="1" smtClean="0"/>
              <a:t>talasa</a:t>
            </a:r>
            <a:r>
              <a:rPr lang="en-US" dirty="0" smtClean="0"/>
              <a:t> se </a:t>
            </a:r>
            <a:r>
              <a:rPr lang="en-US" dirty="0" err="1" smtClean="0"/>
              <a:t>rasipa</a:t>
            </a:r>
            <a:r>
              <a:rPr lang="en-US" dirty="0" smtClean="0"/>
              <a:t> a </a:t>
            </a:r>
            <a:r>
              <a:rPr lang="en-US" dirty="0" err="1" smtClean="0"/>
              <a:t>deo</a:t>
            </a:r>
            <a:r>
              <a:rPr lang="en-US" dirty="0" smtClean="0"/>
              <a:t> </a:t>
            </a:r>
            <a:r>
              <a:rPr lang="en-US" dirty="0" err="1" smtClean="0"/>
              <a:t>talasa</a:t>
            </a:r>
            <a:r>
              <a:rPr lang="en-US" dirty="0" smtClean="0"/>
              <a:t> se </a:t>
            </a:r>
            <a:r>
              <a:rPr lang="en-US" dirty="0" err="1" smtClean="0"/>
              <a:t>apsorbuje</a:t>
            </a:r>
            <a:endParaRPr lang="en-US" dirty="0" smtClean="0"/>
          </a:p>
          <a:p>
            <a:r>
              <a:rPr lang="en-US" dirty="0" err="1" smtClean="0"/>
              <a:t>Rasipaju</a:t>
            </a:r>
            <a:r>
              <a:rPr lang="sr-Latn-RS" dirty="0" smtClean="0"/>
              <a:t>će karakteristike objekta su predstavljene izrazom poprečni presek rasipanja (scattering cross section)</a:t>
            </a:r>
            <a:endParaRPr lang="en-US" dirty="0"/>
          </a:p>
        </p:txBody>
      </p:sp>
      <p:pic>
        <p:nvPicPr>
          <p:cNvPr id="4" name="Picture 3" descr="20190225_000903.jpg"/>
          <p:cNvPicPr>
            <a:picLocks noChangeAspect="1"/>
          </p:cNvPicPr>
          <p:nvPr/>
        </p:nvPicPr>
        <p:blipFill>
          <a:blip r:embed="rId2" cstate="print"/>
          <a:stretch>
            <a:fillRect/>
          </a:stretch>
        </p:blipFill>
        <p:spPr>
          <a:xfrm>
            <a:off x="2743200" y="3505200"/>
            <a:ext cx="3854823" cy="312057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DOPLEROV EFEKAT</a:t>
            </a:r>
            <a:endParaRPr lang="en-US" dirty="0"/>
          </a:p>
        </p:txBody>
      </p:sp>
      <p:sp>
        <p:nvSpPr>
          <p:cNvPr id="3" name="Content Placeholder 2"/>
          <p:cNvSpPr>
            <a:spLocks noGrp="1"/>
          </p:cNvSpPr>
          <p:nvPr>
            <p:ph idx="1"/>
          </p:nvPr>
        </p:nvSpPr>
        <p:spPr/>
        <p:txBody>
          <a:bodyPr/>
          <a:lstStyle/>
          <a:p>
            <a:r>
              <a:rPr lang="sr-Latn-RS" dirty="0" smtClean="0"/>
              <a:t>Opisuje fenomen promene frekvencije talasa usled kretanja izvora ili prijemnika</a:t>
            </a:r>
          </a:p>
          <a:p>
            <a:r>
              <a:rPr lang="sr-Latn-RS" dirty="0" smtClean="0"/>
              <a:t>Frekvencija zvuka koji emituje stacionaran izvor je jednaka odnosu brzine u datom medijumu i talasne dužine</a:t>
            </a:r>
            <a:endParaRPr lang="en-US" dirty="0"/>
          </a:p>
        </p:txBody>
      </p:sp>
      <p:pic>
        <p:nvPicPr>
          <p:cNvPr id="5122" name="Picture 2" descr="C:\Users\BoneCool\Desktop\20190225_004637.jpg"/>
          <p:cNvPicPr>
            <a:picLocks noChangeAspect="1" noChangeArrowheads="1"/>
          </p:cNvPicPr>
          <p:nvPr/>
        </p:nvPicPr>
        <p:blipFill>
          <a:blip r:embed="rId2" cstate="print"/>
          <a:srcRect/>
          <a:stretch>
            <a:fillRect/>
          </a:stretch>
        </p:blipFill>
        <p:spPr bwMode="auto">
          <a:xfrm>
            <a:off x="838200" y="4876800"/>
            <a:ext cx="2097088" cy="1308920"/>
          </a:xfrm>
          <a:prstGeom prst="rect">
            <a:avLst/>
          </a:prstGeom>
          <a:noFill/>
        </p:spPr>
      </p:pic>
      <p:pic>
        <p:nvPicPr>
          <p:cNvPr id="5123" name="Picture 3" descr="C:\Users\BoneCool\Desktop\20190225_004646.jpg"/>
          <p:cNvPicPr>
            <a:picLocks noChangeAspect="1" noChangeArrowheads="1"/>
          </p:cNvPicPr>
          <p:nvPr/>
        </p:nvPicPr>
        <p:blipFill>
          <a:blip r:embed="rId3" cstate="print"/>
          <a:srcRect/>
          <a:stretch>
            <a:fillRect/>
          </a:stretch>
        </p:blipFill>
        <p:spPr bwMode="auto">
          <a:xfrm>
            <a:off x="3733800" y="4419600"/>
            <a:ext cx="4800600" cy="2228522"/>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ISTORIJAT I UVOD</a:t>
            </a:r>
            <a:endParaRPr lang="en-US" dirty="0"/>
          </a:p>
        </p:txBody>
      </p:sp>
      <p:sp>
        <p:nvSpPr>
          <p:cNvPr id="3" name="Content Placeholder 2"/>
          <p:cNvSpPr>
            <a:spLocks noGrp="1"/>
          </p:cNvSpPr>
          <p:nvPr>
            <p:ph idx="1"/>
          </p:nvPr>
        </p:nvSpPr>
        <p:spPr>
          <a:xfrm>
            <a:off x="457200" y="1600200"/>
            <a:ext cx="5105400" cy="4525963"/>
          </a:xfrm>
        </p:spPr>
        <p:txBody>
          <a:bodyPr>
            <a:normAutofit fontScale="92500" lnSpcReduction="20000"/>
          </a:bodyPr>
          <a:lstStyle/>
          <a:p>
            <a:r>
              <a:rPr lang="en-US" dirty="0" smtClean="0"/>
              <a:t>K</a:t>
            </a:r>
            <a:r>
              <a:rPr lang="sr-Latn-RS" dirty="0" smtClean="0"/>
              <a:t>asne 1940e </a:t>
            </a:r>
          </a:p>
          <a:p>
            <a:r>
              <a:rPr lang="sr-Latn-RS" dirty="0" smtClean="0"/>
              <a:t>Ideja preuzeta iz sonarne tehnologije</a:t>
            </a:r>
          </a:p>
          <a:p>
            <a:r>
              <a:rPr lang="sr-Latn-RS" dirty="0" smtClean="0"/>
              <a:t>Prihvaćen tek 1970ih godina</a:t>
            </a:r>
          </a:p>
          <a:p>
            <a:r>
              <a:rPr lang="sr-Latn-RS" dirty="0" smtClean="0"/>
              <a:t>Danas je drugi najučestaliji način dobijanja medicinske slike</a:t>
            </a:r>
          </a:p>
          <a:p>
            <a:r>
              <a:rPr lang="sr-Latn-RS" dirty="0" smtClean="0"/>
              <a:t>U medicini se prvi put pojavljuje 1937. a prva stvarna primena 1945. (A mod)</a:t>
            </a:r>
          </a:p>
          <a:p>
            <a:endParaRPr lang="en-US" dirty="0"/>
          </a:p>
        </p:txBody>
      </p:sp>
      <p:pic>
        <p:nvPicPr>
          <p:cNvPr id="4" name="Picture 3" descr="Uses-of-Ultrasonic-Waves.jpg"/>
          <p:cNvPicPr>
            <a:picLocks noChangeAspect="1"/>
          </p:cNvPicPr>
          <p:nvPr/>
        </p:nvPicPr>
        <p:blipFill>
          <a:blip r:embed="rId2"/>
          <a:stretch>
            <a:fillRect/>
          </a:stretch>
        </p:blipFill>
        <p:spPr>
          <a:xfrm>
            <a:off x="5598042" y="1600200"/>
            <a:ext cx="3545958" cy="441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1"/>
            <a:ext cx="8229600" cy="6248399"/>
          </a:xfrm>
        </p:spPr>
        <p:txBody>
          <a:bodyPr>
            <a:normAutofit/>
          </a:bodyPr>
          <a:lstStyle/>
          <a:p>
            <a:r>
              <a:rPr lang="sr-Latn-RS" dirty="0" smtClean="0"/>
              <a:t>Frekvencija talasa sa desne strane:</a:t>
            </a:r>
          </a:p>
          <a:p>
            <a:pPr>
              <a:buNone/>
            </a:pPr>
            <a:endParaRPr lang="sr-Latn-RS" dirty="0" smtClean="0"/>
          </a:p>
          <a:p>
            <a:pPr>
              <a:buNone/>
            </a:pPr>
            <a:endParaRPr lang="sr-Latn-RS" dirty="0" smtClean="0"/>
          </a:p>
          <a:p>
            <a:pPr>
              <a:buNone/>
            </a:pPr>
            <a:endParaRPr lang="sr-Latn-RS" dirty="0" smtClean="0"/>
          </a:p>
          <a:p>
            <a:r>
              <a:rPr lang="sr-Latn-RS" dirty="0" smtClean="0"/>
              <a:t>Frekvencija talasa sa leve strane:</a:t>
            </a:r>
          </a:p>
          <a:p>
            <a:endParaRPr lang="sr-Latn-RS" dirty="0" smtClean="0"/>
          </a:p>
          <a:p>
            <a:endParaRPr lang="sr-Latn-RS" dirty="0" smtClean="0"/>
          </a:p>
          <a:p>
            <a:endParaRPr lang="sr-Latn-RS" dirty="0" smtClean="0"/>
          </a:p>
          <a:p>
            <a:r>
              <a:rPr lang="sr-Latn-RS" dirty="0" smtClean="0"/>
              <a:t>Razlika izmedju izvorne frekvencije i prijemne frekvencije jeste </a:t>
            </a:r>
            <a:r>
              <a:rPr lang="sr-Latn-RS" b="1" dirty="0" smtClean="0"/>
              <a:t>Doplerova frekvencija</a:t>
            </a:r>
          </a:p>
          <a:p>
            <a:pPr>
              <a:buNone/>
            </a:pPr>
            <a:endParaRPr lang="en-US" b="1" dirty="0"/>
          </a:p>
        </p:txBody>
      </p:sp>
      <p:pic>
        <p:nvPicPr>
          <p:cNvPr id="6146" name="Picture 2" descr="C:\Users\BoneCool\Desktop\asde.jpg"/>
          <p:cNvPicPr>
            <a:picLocks noChangeAspect="1" noChangeArrowheads="1"/>
          </p:cNvPicPr>
          <p:nvPr/>
        </p:nvPicPr>
        <p:blipFill>
          <a:blip r:embed="rId2" cstate="print"/>
          <a:srcRect/>
          <a:stretch>
            <a:fillRect/>
          </a:stretch>
        </p:blipFill>
        <p:spPr bwMode="auto">
          <a:xfrm>
            <a:off x="838200" y="1143000"/>
            <a:ext cx="5867400" cy="854022"/>
          </a:xfrm>
          <a:prstGeom prst="rect">
            <a:avLst/>
          </a:prstGeom>
          <a:noFill/>
        </p:spPr>
      </p:pic>
      <p:pic>
        <p:nvPicPr>
          <p:cNvPr id="6147" name="Picture 3" descr="C:\Users\BoneCool\Desktop\fff.jpg"/>
          <p:cNvPicPr>
            <a:picLocks noChangeAspect="1" noChangeArrowheads="1"/>
          </p:cNvPicPr>
          <p:nvPr/>
        </p:nvPicPr>
        <p:blipFill>
          <a:blip r:embed="rId3" cstate="print"/>
          <a:srcRect/>
          <a:stretch>
            <a:fillRect/>
          </a:stretch>
        </p:blipFill>
        <p:spPr bwMode="auto">
          <a:xfrm>
            <a:off x="914400" y="3505200"/>
            <a:ext cx="2438400" cy="94565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lstStyle/>
          <a:p>
            <a:r>
              <a:rPr lang="sr-Latn-RS" dirty="0" smtClean="0"/>
              <a:t>U situacijama kada se izvor ili prijemnik kreću pod određenim uglom, samo se brzina množi sa cos ugla</a:t>
            </a:r>
          </a:p>
          <a:p>
            <a:r>
              <a:rPr lang="sr-Latn-RS" dirty="0" smtClean="0"/>
              <a:t>Doplerov efekat se koristi u medicini npr. kod merenja protoka krvi</a:t>
            </a:r>
          </a:p>
          <a:p>
            <a:r>
              <a:rPr lang="sr-Latn-RS" dirty="0" smtClean="0"/>
              <a:t>Bez probadanja kože, šalju se ultrazvučni talasi u venu i detektuju rasipanje talasa o krvnim ćelijama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GENERISANJE ULTRAZVUKA</a:t>
            </a:r>
            <a:endParaRPr lang="en-US" dirty="0"/>
          </a:p>
        </p:txBody>
      </p:sp>
      <p:sp>
        <p:nvSpPr>
          <p:cNvPr id="3" name="Content Placeholder 2"/>
          <p:cNvSpPr>
            <a:spLocks noGrp="1"/>
          </p:cNvSpPr>
          <p:nvPr>
            <p:ph idx="1"/>
          </p:nvPr>
        </p:nvSpPr>
        <p:spPr/>
        <p:txBody>
          <a:bodyPr/>
          <a:lstStyle/>
          <a:p>
            <a:r>
              <a:rPr lang="sr-Latn-RS" dirty="0" smtClean="0"/>
              <a:t>Određeni materijali imaju osobinu da se primenom električnog polja menjaju njihove fizičke veličine i obrnuto (piezoelektrični efekat)</a:t>
            </a:r>
          </a:p>
          <a:p>
            <a:r>
              <a:rPr lang="sr-Latn-RS" dirty="0" smtClean="0"/>
              <a:t>Kvarc i turmalin su tipični predstavnici</a:t>
            </a:r>
          </a:p>
          <a:p>
            <a:r>
              <a:rPr lang="sr-Latn-RS" dirty="0" smtClean="0"/>
              <a:t>Takođe postoje polarizovani feroelektrici koji takođe imaju ova svojstva nakon zagrevanja do određene temperature (Curie temp.)</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190225_002353.jpg"/>
          <p:cNvPicPr>
            <a:picLocks noGrp="1" noChangeAspect="1"/>
          </p:cNvPicPr>
          <p:nvPr>
            <p:ph idx="1"/>
          </p:nvPr>
        </p:nvPicPr>
        <p:blipFill>
          <a:blip r:embed="rId2" cstate="print"/>
          <a:stretch>
            <a:fillRect/>
          </a:stretch>
        </p:blipFill>
        <p:spPr>
          <a:xfrm>
            <a:off x="2514600" y="76200"/>
            <a:ext cx="3823535" cy="2826226"/>
          </a:xfrm>
        </p:spPr>
      </p:pic>
      <p:pic>
        <p:nvPicPr>
          <p:cNvPr id="3074" name="Picture 2" descr="C:\Users\BoneCool\Desktop\20190225_002401.jpg"/>
          <p:cNvPicPr>
            <a:picLocks noChangeAspect="1" noChangeArrowheads="1"/>
          </p:cNvPicPr>
          <p:nvPr/>
        </p:nvPicPr>
        <p:blipFill>
          <a:blip r:embed="rId3" cstate="print"/>
          <a:srcRect/>
          <a:stretch>
            <a:fillRect/>
          </a:stretch>
        </p:blipFill>
        <p:spPr bwMode="auto">
          <a:xfrm>
            <a:off x="1600200" y="2971800"/>
            <a:ext cx="5537200" cy="373115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r>
              <a:rPr lang="sr-Latn-RS" dirty="0" smtClean="0"/>
              <a:t>Piezoelektrični elementi imaju i suportno svojstvo</a:t>
            </a:r>
          </a:p>
          <a:p>
            <a:r>
              <a:rPr lang="sr-Latn-RS" dirty="0" smtClean="0"/>
              <a:t>Zbog toga se sonda ponaša kao prijemnik i kao predajnik</a:t>
            </a:r>
          </a:p>
          <a:p>
            <a:r>
              <a:rPr lang="sr-Latn-RS" dirty="0" smtClean="0"/>
              <a:t>Sonda se sastoji od </a:t>
            </a:r>
            <a:r>
              <a:rPr lang="sr-Latn-RS" b="1" dirty="0" smtClean="0"/>
              <a:t>emiterskog</a:t>
            </a:r>
            <a:r>
              <a:rPr lang="sr-Latn-RS" dirty="0" smtClean="0"/>
              <a:t> dela i od </a:t>
            </a:r>
            <a:r>
              <a:rPr lang="sr-Latn-RS" b="1" dirty="0" smtClean="0"/>
              <a:t>prijemnika</a:t>
            </a:r>
          </a:p>
          <a:p>
            <a:r>
              <a:rPr lang="sr-Latn-RS" dirty="0" smtClean="0"/>
              <a:t>U emiterskom </a:t>
            </a:r>
            <a:r>
              <a:rPr lang="sr-Latn-RS" dirty="0" smtClean="0"/>
              <a:t>del</a:t>
            </a:r>
            <a:r>
              <a:rPr lang="en-US" dirty="0" smtClean="0"/>
              <a:t>u</a:t>
            </a:r>
            <a:r>
              <a:rPr lang="sr-Latn-RS" dirty="0" smtClean="0"/>
              <a:t> </a:t>
            </a:r>
            <a:r>
              <a:rPr lang="sr-Latn-RS" dirty="0" smtClean="0"/>
              <a:t>električno polje deluje na piez. i on generiše ultrazvučni talas sa površine sonde</a:t>
            </a:r>
          </a:p>
          <a:p>
            <a:r>
              <a:rPr lang="sr-Latn-RS" dirty="0" smtClean="0"/>
              <a:t>Odbijeni talas generiše oscilacije na piez. i on dalje generiše napon u zavisnosti od frekv. i amplitude upijenog talasa</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oneCool\Pictures\Screenshots\Screenshot (26).png"/>
          <p:cNvPicPr>
            <a:picLocks noChangeAspect="1" noChangeArrowheads="1"/>
          </p:cNvPicPr>
          <p:nvPr/>
        </p:nvPicPr>
        <p:blipFill>
          <a:blip r:embed="rId2"/>
          <a:srcRect/>
          <a:stretch>
            <a:fillRect/>
          </a:stretch>
        </p:blipFill>
        <p:spPr bwMode="auto">
          <a:xfrm>
            <a:off x="2362200" y="304800"/>
            <a:ext cx="4316791" cy="63246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Ultra</a:t>
            </a:r>
            <a:r>
              <a:rPr lang="sr-Latn-RS" dirty="0" smtClean="0"/>
              <a:t>zvučna slika</a:t>
            </a:r>
            <a:br>
              <a:rPr lang="sr-Latn-RS" dirty="0" smtClean="0"/>
            </a:br>
            <a:r>
              <a:rPr lang="sr-Latn-RS" dirty="0" smtClean="0"/>
              <a:t>Oblici UZ slike</a:t>
            </a:r>
            <a:endParaRPr lang="en-US" dirty="0"/>
          </a:p>
        </p:txBody>
      </p:sp>
      <p:sp>
        <p:nvSpPr>
          <p:cNvPr id="3" name="Content Placeholder 2"/>
          <p:cNvSpPr>
            <a:spLocks noGrp="1"/>
          </p:cNvSpPr>
          <p:nvPr>
            <p:ph idx="1"/>
          </p:nvPr>
        </p:nvSpPr>
        <p:spPr/>
        <p:txBody>
          <a:bodyPr/>
          <a:lstStyle/>
          <a:p>
            <a:endParaRPr lang="en-US" dirty="0"/>
          </a:p>
        </p:txBody>
      </p:sp>
      <p:grpSp>
        <p:nvGrpSpPr>
          <p:cNvPr id="4" name="Group 4"/>
          <p:cNvGrpSpPr>
            <a:grpSpLocks/>
          </p:cNvGrpSpPr>
          <p:nvPr/>
        </p:nvGrpSpPr>
        <p:grpSpPr bwMode="auto">
          <a:xfrm>
            <a:off x="1905000" y="1447800"/>
            <a:ext cx="5397500" cy="2124075"/>
            <a:chOff x="2622" y="8550"/>
            <a:chExt cx="7467" cy="2964"/>
          </a:xfrm>
        </p:grpSpPr>
        <p:grpSp>
          <p:nvGrpSpPr>
            <p:cNvPr id="5" name="Group 5"/>
            <p:cNvGrpSpPr>
              <a:grpSpLocks/>
            </p:cNvGrpSpPr>
            <p:nvPr/>
          </p:nvGrpSpPr>
          <p:grpSpPr bwMode="auto">
            <a:xfrm>
              <a:off x="2675" y="8949"/>
              <a:ext cx="1714" cy="1710"/>
              <a:chOff x="2675" y="8949"/>
              <a:chExt cx="1714" cy="1710"/>
            </a:xfrm>
          </p:grpSpPr>
          <p:grpSp>
            <p:nvGrpSpPr>
              <p:cNvPr id="14" name="Group 6"/>
              <p:cNvGrpSpPr>
                <a:grpSpLocks/>
              </p:cNvGrpSpPr>
              <p:nvPr/>
            </p:nvGrpSpPr>
            <p:grpSpPr bwMode="auto">
              <a:xfrm>
                <a:off x="2675" y="10146"/>
                <a:ext cx="1709" cy="513"/>
                <a:chOff x="7955" y="9633"/>
                <a:chExt cx="2331" cy="513"/>
              </a:xfrm>
            </p:grpSpPr>
            <p:sp>
              <p:nvSpPr>
                <p:cNvPr id="44" name="Arc 7"/>
                <p:cNvSpPr>
                  <a:spLocks/>
                </p:cNvSpPr>
                <p:nvPr/>
              </p:nvSpPr>
              <p:spPr bwMode="auto">
                <a:xfrm flipH="1" flipV="1">
                  <a:off x="7955" y="9633"/>
                  <a:ext cx="1166" cy="513"/>
                </a:xfrm>
                <a:custGeom>
                  <a:avLst/>
                  <a:gdLst>
                    <a:gd name="G0" fmla="+- 0 0 0"/>
                    <a:gd name="G1" fmla="+- 21600 0 0"/>
                    <a:gd name="G2" fmla="+- 21600 0 0"/>
                    <a:gd name="T0" fmla="*/ 0 w 19216"/>
                    <a:gd name="T1" fmla="*/ 0 h 21600"/>
                    <a:gd name="T2" fmla="*/ 19216 w 19216"/>
                    <a:gd name="T3" fmla="*/ 11735 h 21600"/>
                    <a:gd name="T4" fmla="*/ 0 w 19216"/>
                    <a:gd name="T5" fmla="*/ 21600 h 21600"/>
                  </a:gdLst>
                  <a:ahLst/>
                  <a:cxnLst>
                    <a:cxn ang="0">
                      <a:pos x="T0" y="T1"/>
                    </a:cxn>
                    <a:cxn ang="0">
                      <a:pos x="T2" y="T3"/>
                    </a:cxn>
                    <a:cxn ang="0">
                      <a:pos x="T4" y="T5"/>
                    </a:cxn>
                  </a:cxnLst>
                  <a:rect l="0" t="0" r="r" b="b"/>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solidFill>
                  <a:srgbClr val="FFFFFF"/>
                </a:solidFill>
                <a:ln w="9525">
                  <a:solidFill>
                    <a:srgbClr val="000000"/>
                  </a:solidFill>
                  <a:round/>
                  <a:headEnd/>
                  <a:tailEnd/>
                </a:ln>
              </p:spPr>
              <p:txBody>
                <a:bodyPr/>
                <a:lstStyle/>
                <a:p>
                  <a:endParaRPr lang="en-US"/>
                </a:p>
              </p:txBody>
            </p:sp>
            <p:sp>
              <p:nvSpPr>
                <p:cNvPr id="45" name="Arc 8"/>
                <p:cNvSpPr>
                  <a:spLocks/>
                </p:cNvSpPr>
                <p:nvPr/>
              </p:nvSpPr>
              <p:spPr bwMode="auto">
                <a:xfrm flipV="1">
                  <a:off x="9120" y="9633"/>
                  <a:ext cx="1166" cy="513"/>
                </a:xfrm>
                <a:custGeom>
                  <a:avLst/>
                  <a:gdLst>
                    <a:gd name="G0" fmla="+- 0 0 0"/>
                    <a:gd name="G1" fmla="+- 21600 0 0"/>
                    <a:gd name="G2" fmla="+- 21600 0 0"/>
                    <a:gd name="T0" fmla="*/ 0 w 19216"/>
                    <a:gd name="T1" fmla="*/ 0 h 21600"/>
                    <a:gd name="T2" fmla="*/ 19216 w 19216"/>
                    <a:gd name="T3" fmla="*/ 11735 h 21600"/>
                    <a:gd name="T4" fmla="*/ 0 w 19216"/>
                    <a:gd name="T5" fmla="*/ 21600 h 21600"/>
                  </a:gdLst>
                  <a:ahLst/>
                  <a:cxnLst>
                    <a:cxn ang="0">
                      <a:pos x="T0" y="T1"/>
                    </a:cxn>
                    <a:cxn ang="0">
                      <a:pos x="T2" y="T3"/>
                    </a:cxn>
                    <a:cxn ang="0">
                      <a:pos x="T4" y="T5"/>
                    </a:cxn>
                  </a:cxnLst>
                  <a:rect l="0" t="0" r="r" b="b"/>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solidFill>
                  <a:srgbClr val="FFFFFF"/>
                </a:solidFill>
                <a:ln w="9525">
                  <a:solidFill>
                    <a:srgbClr val="000000"/>
                  </a:solidFill>
                  <a:round/>
                  <a:headEnd/>
                  <a:tailEnd/>
                </a:ln>
              </p:spPr>
              <p:txBody>
                <a:bodyPr/>
                <a:lstStyle/>
                <a:p>
                  <a:endParaRPr lang="en-US"/>
                </a:p>
              </p:txBody>
            </p:sp>
          </p:grpSp>
          <p:sp>
            <p:nvSpPr>
              <p:cNvPr id="35" name="Line 9"/>
              <p:cNvSpPr>
                <a:spLocks noChangeShapeType="1"/>
              </p:cNvSpPr>
              <p:nvPr/>
            </p:nvSpPr>
            <p:spPr bwMode="auto">
              <a:xfrm flipH="1">
                <a:off x="2679" y="8949"/>
                <a:ext cx="855" cy="1425"/>
              </a:xfrm>
              <a:prstGeom prst="line">
                <a:avLst/>
              </a:prstGeom>
              <a:noFill/>
              <a:ln w="9525">
                <a:solidFill>
                  <a:srgbClr val="000000"/>
                </a:solidFill>
                <a:round/>
                <a:headEnd/>
                <a:tailEnd/>
              </a:ln>
            </p:spPr>
            <p:txBody>
              <a:bodyPr/>
              <a:lstStyle/>
              <a:p>
                <a:endParaRPr lang="en-US"/>
              </a:p>
            </p:txBody>
          </p:sp>
          <p:sp>
            <p:nvSpPr>
              <p:cNvPr id="36" name="Line 10"/>
              <p:cNvSpPr>
                <a:spLocks noChangeShapeType="1"/>
              </p:cNvSpPr>
              <p:nvPr/>
            </p:nvSpPr>
            <p:spPr bwMode="auto">
              <a:xfrm>
                <a:off x="3534" y="8949"/>
                <a:ext cx="855" cy="1425"/>
              </a:xfrm>
              <a:prstGeom prst="line">
                <a:avLst/>
              </a:prstGeom>
              <a:noFill/>
              <a:ln w="9525">
                <a:solidFill>
                  <a:srgbClr val="000000"/>
                </a:solidFill>
                <a:round/>
                <a:headEnd/>
                <a:tailEnd/>
              </a:ln>
            </p:spPr>
            <p:txBody>
              <a:bodyPr/>
              <a:lstStyle/>
              <a:p>
                <a:endParaRPr lang="en-US"/>
              </a:p>
            </p:txBody>
          </p:sp>
          <p:sp>
            <p:nvSpPr>
              <p:cNvPr id="37" name="Line 11"/>
              <p:cNvSpPr>
                <a:spLocks noChangeShapeType="1"/>
              </p:cNvSpPr>
              <p:nvPr/>
            </p:nvSpPr>
            <p:spPr bwMode="auto">
              <a:xfrm>
                <a:off x="3534" y="8949"/>
                <a:ext cx="0" cy="1710"/>
              </a:xfrm>
              <a:prstGeom prst="line">
                <a:avLst/>
              </a:prstGeom>
              <a:noFill/>
              <a:ln w="9525">
                <a:solidFill>
                  <a:srgbClr val="000000"/>
                </a:solidFill>
                <a:prstDash val="dash"/>
                <a:round/>
                <a:headEnd/>
                <a:tailEnd/>
              </a:ln>
            </p:spPr>
            <p:txBody>
              <a:bodyPr/>
              <a:lstStyle/>
              <a:p>
                <a:endParaRPr lang="en-US"/>
              </a:p>
            </p:txBody>
          </p:sp>
          <p:sp>
            <p:nvSpPr>
              <p:cNvPr id="38" name="Line 12"/>
              <p:cNvSpPr>
                <a:spLocks noChangeShapeType="1"/>
              </p:cNvSpPr>
              <p:nvPr/>
            </p:nvSpPr>
            <p:spPr bwMode="auto">
              <a:xfrm flipH="1">
                <a:off x="3078" y="8949"/>
                <a:ext cx="456" cy="1653"/>
              </a:xfrm>
              <a:prstGeom prst="line">
                <a:avLst/>
              </a:prstGeom>
              <a:noFill/>
              <a:ln w="9525">
                <a:solidFill>
                  <a:srgbClr val="000000"/>
                </a:solidFill>
                <a:prstDash val="dash"/>
                <a:round/>
                <a:headEnd/>
                <a:tailEnd/>
              </a:ln>
            </p:spPr>
            <p:txBody>
              <a:bodyPr/>
              <a:lstStyle/>
              <a:p>
                <a:endParaRPr lang="en-US"/>
              </a:p>
            </p:txBody>
          </p:sp>
          <p:sp>
            <p:nvSpPr>
              <p:cNvPr id="39" name="Line 13"/>
              <p:cNvSpPr>
                <a:spLocks noChangeShapeType="1"/>
              </p:cNvSpPr>
              <p:nvPr/>
            </p:nvSpPr>
            <p:spPr bwMode="auto">
              <a:xfrm flipH="1">
                <a:off x="3306" y="8949"/>
                <a:ext cx="228" cy="1710"/>
              </a:xfrm>
              <a:prstGeom prst="line">
                <a:avLst/>
              </a:prstGeom>
              <a:noFill/>
              <a:ln w="9525">
                <a:solidFill>
                  <a:srgbClr val="000000"/>
                </a:solidFill>
                <a:prstDash val="dash"/>
                <a:round/>
                <a:headEnd/>
                <a:tailEnd/>
              </a:ln>
            </p:spPr>
            <p:txBody>
              <a:bodyPr/>
              <a:lstStyle/>
              <a:p>
                <a:endParaRPr lang="en-US"/>
              </a:p>
            </p:txBody>
          </p:sp>
          <p:sp>
            <p:nvSpPr>
              <p:cNvPr id="40" name="Line 14"/>
              <p:cNvSpPr>
                <a:spLocks noChangeShapeType="1"/>
              </p:cNvSpPr>
              <p:nvPr/>
            </p:nvSpPr>
            <p:spPr bwMode="auto">
              <a:xfrm flipH="1">
                <a:off x="2850" y="8949"/>
                <a:ext cx="684" cy="1539"/>
              </a:xfrm>
              <a:prstGeom prst="line">
                <a:avLst/>
              </a:prstGeom>
              <a:noFill/>
              <a:ln w="9525">
                <a:solidFill>
                  <a:srgbClr val="000000"/>
                </a:solidFill>
                <a:prstDash val="dash"/>
                <a:round/>
                <a:headEnd/>
                <a:tailEnd/>
              </a:ln>
            </p:spPr>
            <p:txBody>
              <a:bodyPr/>
              <a:lstStyle/>
              <a:p>
                <a:endParaRPr lang="en-US"/>
              </a:p>
            </p:txBody>
          </p:sp>
          <p:sp>
            <p:nvSpPr>
              <p:cNvPr id="41" name="Line 15"/>
              <p:cNvSpPr>
                <a:spLocks noChangeShapeType="1"/>
              </p:cNvSpPr>
              <p:nvPr/>
            </p:nvSpPr>
            <p:spPr bwMode="auto">
              <a:xfrm>
                <a:off x="3534" y="8949"/>
                <a:ext cx="456" cy="1653"/>
              </a:xfrm>
              <a:prstGeom prst="line">
                <a:avLst/>
              </a:prstGeom>
              <a:noFill/>
              <a:ln w="9525">
                <a:solidFill>
                  <a:srgbClr val="000000"/>
                </a:solidFill>
                <a:prstDash val="dash"/>
                <a:round/>
                <a:headEnd/>
                <a:tailEnd/>
              </a:ln>
            </p:spPr>
            <p:txBody>
              <a:bodyPr/>
              <a:lstStyle/>
              <a:p>
                <a:endParaRPr lang="en-US"/>
              </a:p>
            </p:txBody>
          </p:sp>
          <p:sp>
            <p:nvSpPr>
              <p:cNvPr id="42" name="Line 16"/>
              <p:cNvSpPr>
                <a:spLocks noChangeShapeType="1"/>
              </p:cNvSpPr>
              <p:nvPr/>
            </p:nvSpPr>
            <p:spPr bwMode="auto">
              <a:xfrm>
                <a:off x="3534" y="8949"/>
                <a:ext cx="228" cy="1710"/>
              </a:xfrm>
              <a:prstGeom prst="line">
                <a:avLst/>
              </a:prstGeom>
              <a:noFill/>
              <a:ln w="9525">
                <a:solidFill>
                  <a:srgbClr val="000000"/>
                </a:solidFill>
                <a:prstDash val="dash"/>
                <a:round/>
                <a:headEnd/>
                <a:tailEnd/>
              </a:ln>
            </p:spPr>
            <p:txBody>
              <a:bodyPr/>
              <a:lstStyle/>
              <a:p>
                <a:endParaRPr lang="en-US"/>
              </a:p>
            </p:txBody>
          </p:sp>
          <p:sp>
            <p:nvSpPr>
              <p:cNvPr id="43" name="Line 17"/>
              <p:cNvSpPr>
                <a:spLocks noChangeShapeType="1"/>
              </p:cNvSpPr>
              <p:nvPr/>
            </p:nvSpPr>
            <p:spPr bwMode="auto">
              <a:xfrm>
                <a:off x="3534" y="8949"/>
                <a:ext cx="684" cy="1539"/>
              </a:xfrm>
              <a:prstGeom prst="line">
                <a:avLst/>
              </a:prstGeom>
              <a:noFill/>
              <a:ln w="9525">
                <a:solidFill>
                  <a:srgbClr val="000000"/>
                </a:solidFill>
                <a:prstDash val="dash"/>
                <a:round/>
                <a:headEnd/>
                <a:tailEnd/>
              </a:ln>
            </p:spPr>
            <p:txBody>
              <a:bodyPr/>
              <a:lstStyle/>
              <a:p>
                <a:endParaRPr lang="en-US"/>
              </a:p>
            </p:txBody>
          </p:sp>
        </p:grpSp>
        <p:sp>
          <p:nvSpPr>
            <p:cNvPr id="6" name="Rectangle 18"/>
            <p:cNvSpPr>
              <a:spLocks noChangeArrowheads="1"/>
            </p:cNvSpPr>
            <p:nvPr/>
          </p:nvSpPr>
          <p:spPr bwMode="auto">
            <a:xfrm>
              <a:off x="5529" y="8949"/>
              <a:ext cx="1368" cy="1653"/>
            </a:xfrm>
            <a:prstGeom prst="rect">
              <a:avLst/>
            </a:prstGeom>
            <a:gradFill rotWithShape="0">
              <a:gsLst>
                <a:gs pos="0">
                  <a:srgbClr val="FFFFFF"/>
                </a:gs>
                <a:gs pos="100000">
                  <a:srgbClr val="FFFFFF">
                    <a:gamma/>
                    <a:tint val="0"/>
                    <a:invGamma/>
                  </a:srgbClr>
                </a:gs>
              </a:gsLst>
              <a:lin ang="5400000" scaled="1"/>
            </a:gradFill>
            <a:ln w="9525">
              <a:solidFill>
                <a:srgbClr val="000000"/>
              </a:solidFill>
              <a:miter lim="800000"/>
              <a:headEnd/>
              <a:tailEnd/>
            </a:ln>
          </p:spPr>
          <p:txBody>
            <a:bodyPr/>
            <a:lstStyle/>
            <a:p>
              <a:endParaRPr lang="en-US"/>
            </a:p>
          </p:txBody>
        </p:sp>
        <p:sp>
          <p:nvSpPr>
            <p:cNvPr id="7" name="Line 19"/>
            <p:cNvSpPr>
              <a:spLocks noChangeShapeType="1"/>
            </p:cNvSpPr>
            <p:nvPr/>
          </p:nvSpPr>
          <p:spPr bwMode="auto">
            <a:xfrm>
              <a:off x="6213" y="8949"/>
              <a:ext cx="0" cy="1653"/>
            </a:xfrm>
            <a:prstGeom prst="line">
              <a:avLst/>
            </a:prstGeom>
            <a:noFill/>
            <a:ln w="9525">
              <a:solidFill>
                <a:srgbClr val="000000"/>
              </a:solidFill>
              <a:prstDash val="dash"/>
              <a:round/>
              <a:headEnd/>
              <a:tailEnd/>
            </a:ln>
          </p:spPr>
          <p:txBody>
            <a:bodyPr/>
            <a:lstStyle/>
            <a:p>
              <a:endParaRPr lang="en-US"/>
            </a:p>
          </p:txBody>
        </p:sp>
        <p:sp>
          <p:nvSpPr>
            <p:cNvPr id="8" name="Line 20"/>
            <p:cNvSpPr>
              <a:spLocks noChangeShapeType="1"/>
            </p:cNvSpPr>
            <p:nvPr/>
          </p:nvSpPr>
          <p:spPr bwMode="auto">
            <a:xfrm>
              <a:off x="5871" y="8949"/>
              <a:ext cx="0" cy="1653"/>
            </a:xfrm>
            <a:prstGeom prst="line">
              <a:avLst/>
            </a:prstGeom>
            <a:noFill/>
            <a:ln w="9525">
              <a:solidFill>
                <a:srgbClr val="000000"/>
              </a:solidFill>
              <a:prstDash val="dash"/>
              <a:round/>
              <a:headEnd/>
              <a:tailEnd/>
            </a:ln>
          </p:spPr>
          <p:txBody>
            <a:bodyPr/>
            <a:lstStyle/>
            <a:p>
              <a:endParaRPr lang="en-US"/>
            </a:p>
          </p:txBody>
        </p:sp>
        <p:sp>
          <p:nvSpPr>
            <p:cNvPr id="9" name="Line 21"/>
            <p:cNvSpPr>
              <a:spLocks noChangeShapeType="1"/>
            </p:cNvSpPr>
            <p:nvPr/>
          </p:nvSpPr>
          <p:spPr bwMode="auto">
            <a:xfrm>
              <a:off x="6042" y="8949"/>
              <a:ext cx="0" cy="1653"/>
            </a:xfrm>
            <a:prstGeom prst="line">
              <a:avLst/>
            </a:prstGeom>
            <a:noFill/>
            <a:ln w="9525">
              <a:solidFill>
                <a:srgbClr val="000000"/>
              </a:solidFill>
              <a:prstDash val="dash"/>
              <a:round/>
              <a:headEnd/>
              <a:tailEnd/>
            </a:ln>
          </p:spPr>
          <p:txBody>
            <a:bodyPr/>
            <a:lstStyle/>
            <a:p>
              <a:endParaRPr lang="en-US"/>
            </a:p>
          </p:txBody>
        </p:sp>
        <p:sp>
          <p:nvSpPr>
            <p:cNvPr id="10" name="Line 22"/>
            <p:cNvSpPr>
              <a:spLocks noChangeShapeType="1"/>
            </p:cNvSpPr>
            <p:nvPr/>
          </p:nvSpPr>
          <p:spPr bwMode="auto">
            <a:xfrm>
              <a:off x="5700" y="8949"/>
              <a:ext cx="0" cy="1653"/>
            </a:xfrm>
            <a:prstGeom prst="line">
              <a:avLst/>
            </a:prstGeom>
            <a:noFill/>
            <a:ln w="9525">
              <a:solidFill>
                <a:srgbClr val="000000"/>
              </a:solidFill>
              <a:prstDash val="dash"/>
              <a:round/>
              <a:headEnd/>
              <a:tailEnd/>
            </a:ln>
          </p:spPr>
          <p:txBody>
            <a:bodyPr/>
            <a:lstStyle/>
            <a:p>
              <a:endParaRPr lang="en-US"/>
            </a:p>
          </p:txBody>
        </p:sp>
        <p:sp>
          <p:nvSpPr>
            <p:cNvPr id="11" name="Line 23"/>
            <p:cNvSpPr>
              <a:spLocks noChangeShapeType="1"/>
            </p:cNvSpPr>
            <p:nvPr/>
          </p:nvSpPr>
          <p:spPr bwMode="auto">
            <a:xfrm>
              <a:off x="6384" y="8949"/>
              <a:ext cx="0" cy="1653"/>
            </a:xfrm>
            <a:prstGeom prst="line">
              <a:avLst/>
            </a:prstGeom>
            <a:noFill/>
            <a:ln w="9525">
              <a:solidFill>
                <a:srgbClr val="000000"/>
              </a:solidFill>
              <a:prstDash val="dash"/>
              <a:round/>
              <a:headEnd/>
              <a:tailEnd/>
            </a:ln>
          </p:spPr>
          <p:txBody>
            <a:bodyPr/>
            <a:lstStyle/>
            <a:p>
              <a:endParaRPr lang="en-US"/>
            </a:p>
          </p:txBody>
        </p:sp>
        <p:sp>
          <p:nvSpPr>
            <p:cNvPr id="12" name="Line 24"/>
            <p:cNvSpPr>
              <a:spLocks noChangeShapeType="1"/>
            </p:cNvSpPr>
            <p:nvPr/>
          </p:nvSpPr>
          <p:spPr bwMode="auto">
            <a:xfrm>
              <a:off x="6555" y="8949"/>
              <a:ext cx="0" cy="1653"/>
            </a:xfrm>
            <a:prstGeom prst="line">
              <a:avLst/>
            </a:prstGeom>
            <a:noFill/>
            <a:ln w="9525">
              <a:solidFill>
                <a:srgbClr val="000000"/>
              </a:solidFill>
              <a:prstDash val="dash"/>
              <a:round/>
              <a:headEnd/>
              <a:tailEnd/>
            </a:ln>
          </p:spPr>
          <p:txBody>
            <a:bodyPr/>
            <a:lstStyle/>
            <a:p>
              <a:endParaRPr lang="en-US"/>
            </a:p>
          </p:txBody>
        </p:sp>
        <p:sp>
          <p:nvSpPr>
            <p:cNvPr id="13" name="Line 25"/>
            <p:cNvSpPr>
              <a:spLocks noChangeShapeType="1"/>
            </p:cNvSpPr>
            <p:nvPr/>
          </p:nvSpPr>
          <p:spPr bwMode="auto">
            <a:xfrm>
              <a:off x="6726" y="8949"/>
              <a:ext cx="0" cy="1653"/>
            </a:xfrm>
            <a:prstGeom prst="line">
              <a:avLst/>
            </a:prstGeom>
            <a:noFill/>
            <a:ln w="9525">
              <a:solidFill>
                <a:srgbClr val="000000"/>
              </a:solidFill>
              <a:prstDash val="dash"/>
              <a:round/>
              <a:headEnd/>
              <a:tailEnd/>
            </a:ln>
          </p:spPr>
          <p:txBody>
            <a:bodyPr/>
            <a:lstStyle/>
            <a:p>
              <a:endParaRPr lang="en-US"/>
            </a:p>
          </p:txBody>
        </p:sp>
        <p:grpSp>
          <p:nvGrpSpPr>
            <p:cNvPr id="19" name="Group 26"/>
            <p:cNvGrpSpPr>
              <a:grpSpLocks/>
            </p:cNvGrpSpPr>
            <p:nvPr/>
          </p:nvGrpSpPr>
          <p:grpSpPr bwMode="auto">
            <a:xfrm>
              <a:off x="8090" y="8550"/>
              <a:ext cx="1714" cy="2121"/>
              <a:chOff x="8090" y="8664"/>
              <a:chExt cx="1714" cy="2121"/>
            </a:xfrm>
          </p:grpSpPr>
          <p:grpSp>
            <p:nvGrpSpPr>
              <p:cNvPr id="22" name="Group 27"/>
              <p:cNvGrpSpPr>
                <a:grpSpLocks/>
              </p:cNvGrpSpPr>
              <p:nvPr/>
            </p:nvGrpSpPr>
            <p:grpSpPr bwMode="auto">
              <a:xfrm>
                <a:off x="8090" y="8788"/>
                <a:ext cx="1714" cy="1997"/>
                <a:chOff x="2675" y="8949"/>
                <a:chExt cx="1714" cy="1710"/>
              </a:xfrm>
            </p:grpSpPr>
            <p:grpSp>
              <p:nvGrpSpPr>
                <p:cNvPr id="34" name="Group 28"/>
                <p:cNvGrpSpPr>
                  <a:grpSpLocks/>
                </p:cNvGrpSpPr>
                <p:nvPr/>
              </p:nvGrpSpPr>
              <p:grpSpPr bwMode="auto">
                <a:xfrm>
                  <a:off x="2675" y="10146"/>
                  <a:ext cx="1709" cy="513"/>
                  <a:chOff x="7955" y="9633"/>
                  <a:chExt cx="2331" cy="513"/>
                </a:xfrm>
              </p:grpSpPr>
              <p:sp>
                <p:nvSpPr>
                  <p:cNvPr id="32" name="Arc 29"/>
                  <p:cNvSpPr>
                    <a:spLocks/>
                  </p:cNvSpPr>
                  <p:nvPr/>
                </p:nvSpPr>
                <p:spPr bwMode="auto">
                  <a:xfrm flipH="1" flipV="1">
                    <a:off x="7955" y="9633"/>
                    <a:ext cx="1166" cy="513"/>
                  </a:xfrm>
                  <a:custGeom>
                    <a:avLst/>
                    <a:gdLst>
                      <a:gd name="G0" fmla="+- 0 0 0"/>
                      <a:gd name="G1" fmla="+- 21600 0 0"/>
                      <a:gd name="G2" fmla="+- 21600 0 0"/>
                      <a:gd name="T0" fmla="*/ 0 w 19216"/>
                      <a:gd name="T1" fmla="*/ 0 h 21600"/>
                      <a:gd name="T2" fmla="*/ 19216 w 19216"/>
                      <a:gd name="T3" fmla="*/ 11735 h 21600"/>
                      <a:gd name="T4" fmla="*/ 0 w 19216"/>
                      <a:gd name="T5" fmla="*/ 21600 h 21600"/>
                    </a:gdLst>
                    <a:ahLst/>
                    <a:cxnLst>
                      <a:cxn ang="0">
                        <a:pos x="T0" y="T1"/>
                      </a:cxn>
                      <a:cxn ang="0">
                        <a:pos x="T2" y="T3"/>
                      </a:cxn>
                      <a:cxn ang="0">
                        <a:pos x="T4" y="T5"/>
                      </a:cxn>
                    </a:cxnLst>
                    <a:rect l="0" t="0" r="r" b="b"/>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solidFill>
                    <a:srgbClr val="FFFFFF"/>
                  </a:solidFill>
                  <a:ln w="9525">
                    <a:solidFill>
                      <a:srgbClr val="000000"/>
                    </a:solidFill>
                    <a:round/>
                    <a:headEnd/>
                    <a:tailEnd/>
                  </a:ln>
                </p:spPr>
                <p:txBody>
                  <a:bodyPr/>
                  <a:lstStyle/>
                  <a:p>
                    <a:endParaRPr lang="en-US"/>
                  </a:p>
                </p:txBody>
              </p:sp>
              <p:sp>
                <p:nvSpPr>
                  <p:cNvPr id="33" name="Arc 30"/>
                  <p:cNvSpPr>
                    <a:spLocks/>
                  </p:cNvSpPr>
                  <p:nvPr/>
                </p:nvSpPr>
                <p:spPr bwMode="auto">
                  <a:xfrm flipV="1">
                    <a:off x="9120" y="9633"/>
                    <a:ext cx="1166" cy="513"/>
                  </a:xfrm>
                  <a:custGeom>
                    <a:avLst/>
                    <a:gdLst>
                      <a:gd name="G0" fmla="+- 0 0 0"/>
                      <a:gd name="G1" fmla="+- 21600 0 0"/>
                      <a:gd name="G2" fmla="+- 21600 0 0"/>
                      <a:gd name="T0" fmla="*/ 0 w 19216"/>
                      <a:gd name="T1" fmla="*/ 0 h 21600"/>
                      <a:gd name="T2" fmla="*/ 19216 w 19216"/>
                      <a:gd name="T3" fmla="*/ 11735 h 21600"/>
                      <a:gd name="T4" fmla="*/ 0 w 19216"/>
                      <a:gd name="T5" fmla="*/ 21600 h 21600"/>
                    </a:gdLst>
                    <a:ahLst/>
                    <a:cxnLst>
                      <a:cxn ang="0">
                        <a:pos x="T0" y="T1"/>
                      </a:cxn>
                      <a:cxn ang="0">
                        <a:pos x="T2" y="T3"/>
                      </a:cxn>
                      <a:cxn ang="0">
                        <a:pos x="T4" y="T5"/>
                      </a:cxn>
                    </a:cxnLst>
                    <a:rect l="0" t="0" r="r" b="b"/>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solidFill>
                    <a:srgbClr val="FFFFFF"/>
                  </a:solidFill>
                  <a:ln w="9525">
                    <a:solidFill>
                      <a:srgbClr val="000000"/>
                    </a:solidFill>
                    <a:round/>
                    <a:headEnd/>
                    <a:tailEnd/>
                  </a:ln>
                </p:spPr>
                <p:txBody>
                  <a:bodyPr/>
                  <a:lstStyle/>
                  <a:p>
                    <a:endParaRPr lang="en-US"/>
                  </a:p>
                </p:txBody>
              </p:sp>
            </p:grpSp>
            <p:sp>
              <p:nvSpPr>
                <p:cNvPr id="23" name="Line 31"/>
                <p:cNvSpPr>
                  <a:spLocks noChangeShapeType="1"/>
                </p:cNvSpPr>
                <p:nvPr/>
              </p:nvSpPr>
              <p:spPr bwMode="auto">
                <a:xfrm flipH="1">
                  <a:off x="2679" y="8949"/>
                  <a:ext cx="855" cy="1425"/>
                </a:xfrm>
                <a:prstGeom prst="line">
                  <a:avLst/>
                </a:prstGeom>
                <a:noFill/>
                <a:ln w="9525">
                  <a:solidFill>
                    <a:srgbClr val="000000"/>
                  </a:solidFill>
                  <a:round/>
                  <a:headEnd/>
                  <a:tailEnd/>
                </a:ln>
              </p:spPr>
              <p:txBody>
                <a:bodyPr/>
                <a:lstStyle/>
                <a:p>
                  <a:endParaRPr lang="en-US"/>
                </a:p>
              </p:txBody>
            </p:sp>
            <p:sp>
              <p:nvSpPr>
                <p:cNvPr id="24" name="Line 32"/>
                <p:cNvSpPr>
                  <a:spLocks noChangeShapeType="1"/>
                </p:cNvSpPr>
                <p:nvPr/>
              </p:nvSpPr>
              <p:spPr bwMode="auto">
                <a:xfrm>
                  <a:off x="3534" y="8949"/>
                  <a:ext cx="855" cy="1425"/>
                </a:xfrm>
                <a:prstGeom prst="line">
                  <a:avLst/>
                </a:prstGeom>
                <a:noFill/>
                <a:ln w="9525">
                  <a:solidFill>
                    <a:srgbClr val="000000"/>
                  </a:solidFill>
                  <a:round/>
                  <a:headEnd/>
                  <a:tailEnd/>
                </a:ln>
              </p:spPr>
              <p:txBody>
                <a:bodyPr/>
                <a:lstStyle/>
                <a:p>
                  <a:endParaRPr lang="en-US"/>
                </a:p>
              </p:txBody>
            </p:sp>
            <p:sp>
              <p:nvSpPr>
                <p:cNvPr id="25" name="Line 33"/>
                <p:cNvSpPr>
                  <a:spLocks noChangeShapeType="1"/>
                </p:cNvSpPr>
                <p:nvPr/>
              </p:nvSpPr>
              <p:spPr bwMode="auto">
                <a:xfrm>
                  <a:off x="3534" y="8949"/>
                  <a:ext cx="0" cy="1710"/>
                </a:xfrm>
                <a:prstGeom prst="line">
                  <a:avLst/>
                </a:prstGeom>
                <a:noFill/>
                <a:ln w="9525">
                  <a:solidFill>
                    <a:srgbClr val="000000"/>
                  </a:solidFill>
                  <a:prstDash val="dash"/>
                  <a:round/>
                  <a:headEnd/>
                  <a:tailEnd/>
                </a:ln>
              </p:spPr>
              <p:txBody>
                <a:bodyPr/>
                <a:lstStyle/>
                <a:p>
                  <a:endParaRPr lang="en-US"/>
                </a:p>
              </p:txBody>
            </p:sp>
            <p:sp>
              <p:nvSpPr>
                <p:cNvPr id="26" name="Line 34"/>
                <p:cNvSpPr>
                  <a:spLocks noChangeShapeType="1"/>
                </p:cNvSpPr>
                <p:nvPr/>
              </p:nvSpPr>
              <p:spPr bwMode="auto">
                <a:xfrm flipH="1">
                  <a:off x="3078" y="8949"/>
                  <a:ext cx="456" cy="1653"/>
                </a:xfrm>
                <a:prstGeom prst="line">
                  <a:avLst/>
                </a:prstGeom>
                <a:noFill/>
                <a:ln w="9525">
                  <a:solidFill>
                    <a:srgbClr val="000000"/>
                  </a:solidFill>
                  <a:prstDash val="dash"/>
                  <a:round/>
                  <a:headEnd/>
                  <a:tailEnd/>
                </a:ln>
              </p:spPr>
              <p:txBody>
                <a:bodyPr/>
                <a:lstStyle/>
                <a:p>
                  <a:endParaRPr lang="en-US"/>
                </a:p>
              </p:txBody>
            </p:sp>
            <p:sp>
              <p:nvSpPr>
                <p:cNvPr id="27" name="Line 35"/>
                <p:cNvSpPr>
                  <a:spLocks noChangeShapeType="1"/>
                </p:cNvSpPr>
                <p:nvPr/>
              </p:nvSpPr>
              <p:spPr bwMode="auto">
                <a:xfrm flipH="1">
                  <a:off x="3306" y="8949"/>
                  <a:ext cx="228" cy="1710"/>
                </a:xfrm>
                <a:prstGeom prst="line">
                  <a:avLst/>
                </a:prstGeom>
                <a:noFill/>
                <a:ln w="9525">
                  <a:solidFill>
                    <a:srgbClr val="000000"/>
                  </a:solidFill>
                  <a:prstDash val="dash"/>
                  <a:round/>
                  <a:headEnd/>
                  <a:tailEnd/>
                </a:ln>
              </p:spPr>
              <p:txBody>
                <a:bodyPr/>
                <a:lstStyle/>
                <a:p>
                  <a:endParaRPr lang="en-US"/>
                </a:p>
              </p:txBody>
            </p:sp>
            <p:sp>
              <p:nvSpPr>
                <p:cNvPr id="28" name="Line 36"/>
                <p:cNvSpPr>
                  <a:spLocks noChangeShapeType="1"/>
                </p:cNvSpPr>
                <p:nvPr/>
              </p:nvSpPr>
              <p:spPr bwMode="auto">
                <a:xfrm flipH="1">
                  <a:off x="2850" y="8949"/>
                  <a:ext cx="684" cy="1539"/>
                </a:xfrm>
                <a:prstGeom prst="line">
                  <a:avLst/>
                </a:prstGeom>
                <a:noFill/>
                <a:ln w="9525">
                  <a:solidFill>
                    <a:srgbClr val="000000"/>
                  </a:solidFill>
                  <a:prstDash val="dash"/>
                  <a:round/>
                  <a:headEnd/>
                  <a:tailEnd/>
                </a:ln>
              </p:spPr>
              <p:txBody>
                <a:bodyPr/>
                <a:lstStyle/>
                <a:p>
                  <a:endParaRPr lang="en-US"/>
                </a:p>
              </p:txBody>
            </p:sp>
            <p:sp>
              <p:nvSpPr>
                <p:cNvPr id="29" name="Line 37"/>
                <p:cNvSpPr>
                  <a:spLocks noChangeShapeType="1"/>
                </p:cNvSpPr>
                <p:nvPr/>
              </p:nvSpPr>
              <p:spPr bwMode="auto">
                <a:xfrm>
                  <a:off x="3534" y="8949"/>
                  <a:ext cx="456" cy="1653"/>
                </a:xfrm>
                <a:prstGeom prst="line">
                  <a:avLst/>
                </a:prstGeom>
                <a:noFill/>
                <a:ln w="9525">
                  <a:solidFill>
                    <a:srgbClr val="000000"/>
                  </a:solidFill>
                  <a:prstDash val="dash"/>
                  <a:round/>
                  <a:headEnd/>
                  <a:tailEnd/>
                </a:ln>
              </p:spPr>
              <p:txBody>
                <a:bodyPr/>
                <a:lstStyle/>
                <a:p>
                  <a:endParaRPr lang="en-US"/>
                </a:p>
              </p:txBody>
            </p:sp>
            <p:sp>
              <p:nvSpPr>
                <p:cNvPr id="30" name="Line 38"/>
                <p:cNvSpPr>
                  <a:spLocks noChangeShapeType="1"/>
                </p:cNvSpPr>
                <p:nvPr/>
              </p:nvSpPr>
              <p:spPr bwMode="auto">
                <a:xfrm>
                  <a:off x="3534" y="8949"/>
                  <a:ext cx="228" cy="1710"/>
                </a:xfrm>
                <a:prstGeom prst="line">
                  <a:avLst/>
                </a:prstGeom>
                <a:noFill/>
                <a:ln w="9525">
                  <a:solidFill>
                    <a:srgbClr val="000000"/>
                  </a:solidFill>
                  <a:prstDash val="dash"/>
                  <a:round/>
                  <a:headEnd/>
                  <a:tailEnd/>
                </a:ln>
              </p:spPr>
              <p:txBody>
                <a:bodyPr/>
                <a:lstStyle/>
                <a:p>
                  <a:endParaRPr lang="en-US"/>
                </a:p>
              </p:txBody>
            </p:sp>
            <p:sp>
              <p:nvSpPr>
                <p:cNvPr id="31" name="Line 39"/>
                <p:cNvSpPr>
                  <a:spLocks noChangeShapeType="1"/>
                </p:cNvSpPr>
                <p:nvPr/>
              </p:nvSpPr>
              <p:spPr bwMode="auto">
                <a:xfrm>
                  <a:off x="3534" y="8949"/>
                  <a:ext cx="684" cy="1539"/>
                </a:xfrm>
                <a:prstGeom prst="line">
                  <a:avLst/>
                </a:prstGeom>
                <a:noFill/>
                <a:ln w="9525">
                  <a:solidFill>
                    <a:srgbClr val="000000"/>
                  </a:solidFill>
                  <a:prstDash val="dash"/>
                  <a:round/>
                  <a:headEnd/>
                  <a:tailEnd/>
                </a:ln>
              </p:spPr>
              <p:txBody>
                <a:bodyPr/>
                <a:lstStyle/>
                <a:p>
                  <a:endParaRPr lang="en-US"/>
                </a:p>
              </p:txBody>
            </p:sp>
          </p:grpSp>
          <p:sp>
            <p:nvSpPr>
              <p:cNvPr id="20" name="Oval 40"/>
              <p:cNvSpPr>
                <a:spLocks noChangeArrowheads="1"/>
              </p:cNvSpPr>
              <p:nvPr/>
            </p:nvSpPr>
            <p:spPr bwMode="auto">
              <a:xfrm>
                <a:off x="8664" y="8664"/>
                <a:ext cx="570" cy="570"/>
              </a:xfrm>
              <a:prstGeom prst="ellipse">
                <a:avLst/>
              </a:prstGeom>
              <a:solidFill>
                <a:srgbClr val="FFFFFF"/>
              </a:solidFill>
              <a:ln w="9525">
                <a:noFill/>
                <a:round/>
                <a:headEnd/>
                <a:tailEnd/>
              </a:ln>
            </p:spPr>
            <p:txBody>
              <a:bodyPr/>
              <a:lstStyle/>
              <a:p>
                <a:endParaRPr lang="en-US"/>
              </a:p>
            </p:txBody>
          </p:sp>
          <p:sp>
            <p:nvSpPr>
              <p:cNvPr id="21" name="Freeform 41"/>
              <p:cNvSpPr>
                <a:spLocks/>
              </p:cNvSpPr>
              <p:nvPr/>
            </p:nvSpPr>
            <p:spPr bwMode="auto">
              <a:xfrm>
                <a:off x="8753" y="9165"/>
                <a:ext cx="390" cy="75"/>
              </a:xfrm>
              <a:custGeom>
                <a:avLst/>
                <a:gdLst/>
                <a:ahLst/>
                <a:cxnLst>
                  <a:cxn ang="0">
                    <a:pos x="0" y="0"/>
                  </a:cxn>
                  <a:cxn ang="0">
                    <a:pos x="75" y="60"/>
                  </a:cxn>
                  <a:cxn ang="0">
                    <a:pos x="172" y="75"/>
                  </a:cxn>
                  <a:cxn ang="0">
                    <a:pos x="292" y="60"/>
                  </a:cxn>
                  <a:cxn ang="0">
                    <a:pos x="390" y="0"/>
                  </a:cxn>
                </a:cxnLst>
                <a:rect l="0" t="0" r="r" b="b"/>
                <a:pathLst>
                  <a:path w="390" h="75">
                    <a:moveTo>
                      <a:pt x="0" y="0"/>
                    </a:moveTo>
                    <a:lnTo>
                      <a:pt x="75" y="60"/>
                    </a:lnTo>
                    <a:lnTo>
                      <a:pt x="172" y="75"/>
                    </a:lnTo>
                    <a:lnTo>
                      <a:pt x="292" y="60"/>
                    </a:lnTo>
                    <a:lnTo>
                      <a:pt x="390" y="0"/>
                    </a:lnTo>
                  </a:path>
                </a:pathLst>
              </a:custGeom>
              <a:noFill/>
              <a:ln w="9525">
                <a:solidFill>
                  <a:srgbClr val="000000"/>
                </a:solidFill>
                <a:round/>
                <a:headEnd type="none" w="med" len="med"/>
                <a:tailEnd type="none" w="med" len="med"/>
              </a:ln>
            </p:spPr>
            <p:txBody>
              <a:bodyPr/>
              <a:lstStyle/>
              <a:p>
                <a:endParaRPr lang="en-US"/>
              </a:p>
            </p:txBody>
          </p:sp>
        </p:grpSp>
        <p:sp>
          <p:nvSpPr>
            <p:cNvPr id="15" name="Text Box 42"/>
            <p:cNvSpPr txBox="1">
              <a:spLocks noChangeArrowheads="1"/>
            </p:cNvSpPr>
            <p:nvPr/>
          </p:nvSpPr>
          <p:spPr bwMode="auto">
            <a:xfrm>
              <a:off x="2622" y="10716"/>
              <a:ext cx="2052" cy="456"/>
            </a:xfrm>
            <a:prstGeom prst="rect">
              <a:avLst/>
            </a:prstGeom>
            <a:noFill/>
            <a:ln w="9525">
              <a:noFill/>
              <a:miter lim="800000"/>
              <a:headEnd/>
              <a:tailEnd/>
            </a:ln>
          </p:spPr>
          <p:txBody>
            <a:bodyPr/>
            <a:lstStyle/>
            <a:p>
              <a:r>
                <a:rPr lang="en-US" sz="1200"/>
                <a:t>a. sektorski oblik</a:t>
              </a:r>
              <a:endParaRPr lang="en-US"/>
            </a:p>
          </p:txBody>
        </p:sp>
        <p:sp>
          <p:nvSpPr>
            <p:cNvPr id="16" name="Text Box 43"/>
            <p:cNvSpPr txBox="1">
              <a:spLocks noChangeArrowheads="1"/>
            </p:cNvSpPr>
            <p:nvPr/>
          </p:nvSpPr>
          <p:spPr bwMode="auto">
            <a:xfrm>
              <a:off x="5358" y="10716"/>
              <a:ext cx="1938" cy="456"/>
            </a:xfrm>
            <a:prstGeom prst="rect">
              <a:avLst/>
            </a:prstGeom>
            <a:noFill/>
            <a:ln w="9525">
              <a:noFill/>
              <a:miter lim="800000"/>
              <a:headEnd/>
              <a:tailEnd/>
            </a:ln>
          </p:spPr>
          <p:txBody>
            <a:bodyPr/>
            <a:lstStyle/>
            <a:p>
              <a:r>
                <a:rPr lang="en-US" sz="1200"/>
                <a:t>b. linearni oblik</a:t>
              </a:r>
              <a:endParaRPr lang="en-US"/>
            </a:p>
          </p:txBody>
        </p:sp>
        <p:sp>
          <p:nvSpPr>
            <p:cNvPr id="17" name="Text Box 44"/>
            <p:cNvSpPr txBox="1">
              <a:spLocks noChangeArrowheads="1"/>
            </p:cNvSpPr>
            <p:nvPr/>
          </p:nvSpPr>
          <p:spPr bwMode="auto">
            <a:xfrm>
              <a:off x="7980" y="10716"/>
              <a:ext cx="2109" cy="456"/>
            </a:xfrm>
            <a:prstGeom prst="rect">
              <a:avLst/>
            </a:prstGeom>
            <a:noFill/>
            <a:ln w="9525">
              <a:noFill/>
              <a:miter lim="800000"/>
              <a:headEnd/>
              <a:tailEnd/>
            </a:ln>
          </p:spPr>
          <p:txBody>
            <a:bodyPr/>
            <a:lstStyle/>
            <a:p>
              <a:r>
                <a:rPr lang="en-US" sz="1200"/>
                <a:t>c. konveksni oblik</a:t>
              </a:r>
              <a:endParaRPr lang="en-US"/>
            </a:p>
          </p:txBody>
        </p:sp>
        <p:sp>
          <p:nvSpPr>
            <p:cNvPr id="18" name="Text Box 45"/>
            <p:cNvSpPr txBox="1">
              <a:spLocks noChangeArrowheads="1"/>
            </p:cNvSpPr>
            <p:nvPr/>
          </p:nvSpPr>
          <p:spPr bwMode="auto">
            <a:xfrm>
              <a:off x="5757" y="11058"/>
              <a:ext cx="1368" cy="456"/>
            </a:xfrm>
            <a:prstGeom prst="rect">
              <a:avLst/>
            </a:prstGeom>
            <a:noFill/>
            <a:ln w="9525">
              <a:noFill/>
              <a:miter lim="800000"/>
              <a:headEnd/>
              <a:tailEnd/>
            </a:ln>
          </p:spPr>
          <p:txBody>
            <a:bodyPr/>
            <a:lstStyle/>
            <a:p>
              <a:endParaRPr lang="en-US"/>
            </a:p>
          </p:txBody>
        </p:sp>
      </p:grpSp>
      <p:pic>
        <p:nvPicPr>
          <p:cNvPr id="46" name="Picture 48"/>
          <p:cNvPicPr>
            <a:picLocks noChangeAspect="1" noChangeArrowheads="1"/>
          </p:cNvPicPr>
          <p:nvPr/>
        </p:nvPicPr>
        <p:blipFill>
          <a:blip r:embed="rId2"/>
          <a:srcRect/>
          <a:stretch>
            <a:fillRect/>
          </a:stretch>
        </p:blipFill>
        <p:spPr>
          <a:xfrm>
            <a:off x="2895600" y="3962400"/>
            <a:ext cx="3581400" cy="1893888"/>
          </a:xfrm>
          <a:prstGeom prst="rect">
            <a:avLst/>
          </a:prstGeom>
          <a:noFill/>
          <a:ln/>
        </p:spPr>
      </p:pic>
      <p:pic>
        <p:nvPicPr>
          <p:cNvPr id="47" name="Picture 50"/>
          <p:cNvPicPr>
            <a:picLocks noChangeAspect="1" noChangeArrowheads="1"/>
          </p:cNvPicPr>
          <p:nvPr/>
        </p:nvPicPr>
        <p:blipFill>
          <a:blip r:embed="rId3"/>
          <a:srcRect/>
          <a:stretch>
            <a:fillRect/>
          </a:stretch>
        </p:blipFill>
        <p:spPr>
          <a:xfrm>
            <a:off x="6705600" y="3444875"/>
            <a:ext cx="2197100" cy="2797175"/>
          </a:xfrm>
          <a:prstGeom prst="rect">
            <a:avLst/>
          </a:prstGeom>
          <a:noFill/>
          <a:ln/>
        </p:spPr>
      </p:pic>
      <p:pic>
        <p:nvPicPr>
          <p:cNvPr id="48" name="Picture 53"/>
          <p:cNvPicPr>
            <a:picLocks noChangeAspect="1" noChangeArrowheads="1"/>
          </p:cNvPicPr>
          <p:nvPr/>
        </p:nvPicPr>
        <p:blipFill>
          <a:blip r:embed="rId4"/>
          <a:srcRect/>
          <a:stretch>
            <a:fillRect/>
          </a:stretch>
        </p:blipFill>
        <p:spPr>
          <a:xfrm>
            <a:off x="228600" y="3521075"/>
            <a:ext cx="2524125" cy="2667000"/>
          </a:xfrm>
          <a:prstGeom prst="rect">
            <a:avLst/>
          </a:prstGeom>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Dobijanje linearne i sektorske UZ slike</a:t>
            </a:r>
            <a:endParaRPr lang="en-US" dirty="0"/>
          </a:p>
        </p:txBody>
      </p:sp>
      <p:sp>
        <p:nvSpPr>
          <p:cNvPr id="3" name="Content Placeholder 2"/>
          <p:cNvSpPr>
            <a:spLocks noGrp="1"/>
          </p:cNvSpPr>
          <p:nvPr>
            <p:ph idx="1"/>
          </p:nvPr>
        </p:nvSpPr>
        <p:spPr/>
        <p:txBody>
          <a:bodyPr/>
          <a:lstStyle/>
          <a:p>
            <a:endParaRPr lang="en-US"/>
          </a:p>
        </p:txBody>
      </p:sp>
      <p:grpSp>
        <p:nvGrpSpPr>
          <p:cNvPr id="4" name="Group 4"/>
          <p:cNvGrpSpPr>
            <a:grpSpLocks/>
          </p:cNvGrpSpPr>
          <p:nvPr/>
        </p:nvGrpSpPr>
        <p:grpSpPr bwMode="auto">
          <a:xfrm>
            <a:off x="533400" y="1676400"/>
            <a:ext cx="6172200" cy="2471738"/>
            <a:chOff x="1653" y="2681"/>
            <a:chExt cx="8892" cy="3534"/>
          </a:xfrm>
        </p:grpSpPr>
        <p:grpSp>
          <p:nvGrpSpPr>
            <p:cNvPr id="5" name="Group 5"/>
            <p:cNvGrpSpPr>
              <a:grpSpLocks/>
            </p:cNvGrpSpPr>
            <p:nvPr/>
          </p:nvGrpSpPr>
          <p:grpSpPr bwMode="auto">
            <a:xfrm>
              <a:off x="4104" y="2681"/>
              <a:ext cx="2394" cy="2736"/>
              <a:chOff x="4902" y="2679"/>
              <a:chExt cx="2394" cy="2736"/>
            </a:xfrm>
          </p:grpSpPr>
          <p:sp>
            <p:nvSpPr>
              <p:cNvPr id="78" name="Line 6"/>
              <p:cNvSpPr>
                <a:spLocks noChangeShapeType="1"/>
              </p:cNvSpPr>
              <p:nvPr/>
            </p:nvSpPr>
            <p:spPr bwMode="auto">
              <a:xfrm>
                <a:off x="6156" y="2679"/>
                <a:ext cx="456" cy="1254"/>
              </a:xfrm>
              <a:prstGeom prst="line">
                <a:avLst/>
              </a:prstGeom>
              <a:noFill/>
              <a:ln w="9525">
                <a:solidFill>
                  <a:srgbClr val="000000"/>
                </a:solidFill>
                <a:prstDash val="dash"/>
                <a:round/>
                <a:headEnd/>
                <a:tailEnd/>
              </a:ln>
              <a:effectLst/>
            </p:spPr>
            <p:txBody>
              <a:bodyPr/>
              <a:lstStyle/>
              <a:p>
                <a:endParaRPr lang="en-US"/>
              </a:p>
            </p:txBody>
          </p:sp>
          <p:grpSp>
            <p:nvGrpSpPr>
              <p:cNvPr id="6" name="Group 7"/>
              <p:cNvGrpSpPr>
                <a:grpSpLocks/>
              </p:cNvGrpSpPr>
              <p:nvPr/>
            </p:nvGrpSpPr>
            <p:grpSpPr bwMode="auto">
              <a:xfrm>
                <a:off x="5415" y="3135"/>
                <a:ext cx="855" cy="855"/>
                <a:chOff x="5928" y="3192"/>
                <a:chExt cx="855" cy="855"/>
              </a:xfrm>
            </p:grpSpPr>
            <p:sp>
              <p:nvSpPr>
                <p:cNvPr id="105" name="AutoShape 8"/>
                <p:cNvSpPr>
                  <a:spLocks noChangeArrowheads="1"/>
                </p:cNvSpPr>
                <p:nvPr/>
              </p:nvSpPr>
              <p:spPr bwMode="auto">
                <a:xfrm rot="-14571522">
                  <a:off x="5985" y="3135"/>
                  <a:ext cx="285" cy="399"/>
                </a:xfrm>
                <a:prstGeom prst="can">
                  <a:avLst>
                    <a:gd name="adj" fmla="val 35000"/>
                  </a:avLst>
                </a:prstGeom>
                <a:solidFill>
                  <a:srgbClr val="FFFFFF"/>
                </a:solidFill>
                <a:ln w="9525">
                  <a:solidFill>
                    <a:srgbClr val="000000"/>
                  </a:solidFill>
                  <a:round/>
                  <a:headEnd/>
                  <a:tailEnd/>
                </a:ln>
              </p:spPr>
              <p:txBody>
                <a:bodyPr/>
                <a:lstStyle/>
                <a:p>
                  <a:endParaRPr lang="en-US"/>
                </a:p>
              </p:txBody>
            </p:sp>
            <p:sp>
              <p:nvSpPr>
                <p:cNvPr id="106" name="AutoShape 9"/>
                <p:cNvSpPr>
                  <a:spLocks noChangeArrowheads="1"/>
                </p:cNvSpPr>
                <p:nvPr/>
              </p:nvSpPr>
              <p:spPr bwMode="auto">
                <a:xfrm rot="12400551">
                  <a:off x="6555" y="3249"/>
                  <a:ext cx="228" cy="798"/>
                </a:xfrm>
                <a:prstGeom prst="can">
                  <a:avLst>
                    <a:gd name="adj" fmla="val 87500"/>
                  </a:avLst>
                </a:prstGeom>
                <a:solidFill>
                  <a:srgbClr val="C0C0C0"/>
                </a:solidFill>
                <a:ln w="9525">
                  <a:solidFill>
                    <a:srgbClr val="000000"/>
                  </a:solidFill>
                  <a:round/>
                  <a:headEnd/>
                  <a:tailEnd/>
                </a:ln>
              </p:spPr>
              <p:txBody>
                <a:bodyPr/>
                <a:lstStyle/>
                <a:p>
                  <a:endParaRPr lang="en-US"/>
                </a:p>
              </p:txBody>
            </p:sp>
            <p:sp>
              <p:nvSpPr>
                <p:cNvPr id="107" name="Rectangle 10"/>
                <p:cNvSpPr>
                  <a:spLocks noChangeArrowheads="1"/>
                </p:cNvSpPr>
                <p:nvPr/>
              </p:nvSpPr>
              <p:spPr bwMode="auto">
                <a:xfrm rot="-3924570">
                  <a:off x="6384" y="3306"/>
                  <a:ext cx="57" cy="342"/>
                </a:xfrm>
                <a:prstGeom prst="rect">
                  <a:avLst/>
                </a:prstGeom>
                <a:solidFill>
                  <a:srgbClr val="000000"/>
                </a:solidFill>
                <a:ln w="9525">
                  <a:solidFill>
                    <a:srgbClr val="000000"/>
                  </a:solidFill>
                  <a:miter lim="800000"/>
                  <a:headEnd/>
                  <a:tailEnd/>
                </a:ln>
              </p:spPr>
              <p:txBody>
                <a:bodyPr/>
                <a:lstStyle/>
                <a:p>
                  <a:endParaRPr lang="en-US"/>
                </a:p>
              </p:txBody>
            </p:sp>
            <p:sp>
              <p:nvSpPr>
                <p:cNvPr id="108" name="Oval 11"/>
                <p:cNvSpPr>
                  <a:spLocks noChangeArrowheads="1"/>
                </p:cNvSpPr>
                <p:nvPr/>
              </p:nvSpPr>
              <p:spPr bwMode="auto">
                <a:xfrm>
                  <a:off x="6384" y="3819"/>
                  <a:ext cx="285" cy="228"/>
                </a:xfrm>
                <a:prstGeom prst="ellipse">
                  <a:avLst/>
                </a:prstGeom>
                <a:solidFill>
                  <a:srgbClr val="000000"/>
                </a:solidFill>
                <a:ln w="9525">
                  <a:solidFill>
                    <a:srgbClr val="000000"/>
                  </a:solidFill>
                  <a:round/>
                  <a:headEnd/>
                  <a:tailEnd/>
                </a:ln>
                <a:effectLst/>
              </p:spPr>
              <p:txBody>
                <a:bodyPr/>
                <a:lstStyle/>
                <a:p>
                  <a:endParaRPr lang="en-US"/>
                </a:p>
              </p:txBody>
            </p:sp>
          </p:grpSp>
          <p:sp>
            <p:nvSpPr>
              <p:cNvPr id="80" name="Line 12"/>
              <p:cNvSpPr>
                <a:spLocks noChangeShapeType="1"/>
              </p:cNvSpPr>
              <p:nvPr/>
            </p:nvSpPr>
            <p:spPr bwMode="auto">
              <a:xfrm flipV="1">
                <a:off x="5301" y="2679"/>
                <a:ext cx="855" cy="114"/>
              </a:xfrm>
              <a:prstGeom prst="line">
                <a:avLst/>
              </a:prstGeom>
              <a:noFill/>
              <a:ln w="9525">
                <a:solidFill>
                  <a:srgbClr val="000000"/>
                </a:solidFill>
                <a:round/>
                <a:headEnd/>
                <a:tailEnd/>
              </a:ln>
              <a:effectLst/>
            </p:spPr>
            <p:txBody>
              <a:bodyPr/>
              <a:lstStyle/>
              <a:p>
                <a:endParaRPr lang="en-US"/>
              </a:p>
            </p:txBody>
          </p:sp>
          <p:sp>
            <p:nvSpPr>
              <p:cNvPr id="81" name="Line 13"/>
              <p:cNvSpPr>
                <a:spLocks noChangeShapeType="1"/>
              </p:cNvSpPr>
              <p:nvPr/>
            </p:nvSpPr>
            <p:spPr bwMode="auto">
              <a:xfrm flipV="1">
                <a:off x="5871" y="2964"/>
                <a:ext cx="855" cy="114"/>
              </a:xfrm>
              <a:prstGeom prst="line">
                <a:avLst/>
              </a:prstGeom>
              <a:noFill/>
              <a:ln w="9525">
                <a:solidFill>
                  <a:srgbClr val="000000"/>
                </a:solidFill>
                <a:round/>
                <a:headEnd/>
                <a:tailEnd/>
              </a:ln>
              <a:effectLst/>
            </p:spPr>
            <p:txBody>
              <a:bodyPr/>
              <a:lstStyle/>
              <a:p>
                <a:endParaRPr lang="en-US"/>
              </a:p>
            </p:txBody>
          </p:sp>
          <p:sp>
            <p:nvSpPr>
              <p:cNvPr id="82" name="Line 14"/>
              <p:cNvSpPr>
                <a:spLocks noChangeShapeType="1"/>
              </p:cNvSpPr>
              <p:nvPr/>
            </p:nvSpPr>
            <p:spPr bwMode="auto">
              <a:xfrm>
                <a:off x="5301" y="2793"/>
                <a:ext cx="570" cy="285"/>
              </a:xfrm>
              <a:prstGeom prst="line">
                <a:avLst/>
              </a:prstGeom>
              <a:noFill/>
              <a:ln w="9525">
                <a:solidFill>
                  <a:srgbClr val="000000"/>
                </a:solidFill>
                <a:round/>
                <a:headEnd/>
                <a:tailEnd/>
              </a:ln>
              <a:effectLst/>
            </p:spPr>
            <p:txBody>
              <a:bodyPr/>
              <a:lstStyle/>
              <a:p>
                <a:endParaRPr lang="en-US"/>
              </a:p>
            </p:txBody>
          </p:sp>
          <p:sp>
            <p:nvSpPr>
              <p:cNvPr id="83" name="Line 15"/>
              <p:cNvSpPr>
                <a:spLocks noChangeShapeType="1"/>
              </p:cNvSpPr>
              <p:nvPr/>
            </p:nvSpPr>
            <p:spPr bwMode="auto">
              <a:xfrm>
                <a:off x="6156" y="2679"/>
                <a:ext cx="570" cy="285"/>
              </a:xfrm>
              <a:prstGeom prst="line">
                <a:avLst/>
              </a:prstGeom>
              <a:noFill/>
              <a:ln w="9525">
                <a:solidFill>
                  <a:srgbClr val="000000"/>
                </a:solidFill>
                <a:round/>
                <a:headEnd/>
                <a:tailEnd/>
              </a:ln>
              <a:effectLst/>
            </p:spPr>
            <p:txBody>
              <a:bodyPr/>
              <a:lstStyle/>
              <a:p>
                <a:endParaRPr lang="en-US"/>
              </a:p>
            </p:txBody>
          </p:sp>
          <p:sp>
            <p:nvSpPr>
              <p:cNvPr id="84" name="Line 16"/>
              <p:cNvSpPr>
                <a:spLocks noChangeShapeType="1"/>
              </p:cNvSpPr>
              <p:nvPr/>
            </p:nvSpPr>
            <p:spPr bwMode="auto">
              <a:xfrm flipH="1">
                <a:off x="4902" y="2793"/>
                <a:ext cx="399" cy="1368"/>
              </a:xfrm>
              <a:prstGeom prst="line">
                <a:avLst/>
              </a:prstGeom>
              <a:noFill/>
              <a:ln w="9525">
                <a:solidFill>
                  <a:srgbClr val="000000"/>
                </a:solidFill>
                <a:round/>
                <a:headEnd/>
                <a:tailEnd/>
              </a:ln>
              <a:effectLst/>
            </p:spPr>
            <p:txBody>
              <a:bodyPr/>
              <a:lstStyle/>
              <a:p>
                <a:endParaRPr lang="en-US"/>
              </a:p>
            </p:txBody>
          </p:sp>
          <p:sp>
            <p:nvSpPr>
              <p:cNvPr id="85" name="Line 17"/>
              <p:cNvSpPr>
                <a:spLocks noChangeShapeType="1"/>
              </p:cNvSpPr>
              <p:nvPr/>
            </p:nvSpPr>
            <p:spPr bwMode="auto">
              <a:xfrm flipH="1">
                <a:off x="5472" y="3078"/>
                <a:ext cx="399" cy="1368"/>
              </a:xfrm>
              <a:prstGeom prst="line">
                <a:avLst/>
              </a:prstGeom>
              <a:noFill/>
              <a:ln w="9525">
                <a:solidFill>
                  <a:srgbClr val="000000"/>
                </a:solidFill>
                <a:round/>
                <a:headEnd/>
                <a:tailEnd/>
              </a:ln>
              <a:effectLst/>
            </p:spPr>
            <p:txBody>
              <a:bodyPr/>
              <a:lstStyle/>
              <a:p>
                <a:endParaRPr lang="en-US"/>
              </a:p>
            </p:txBody>
          </p:sp>
          <p:sp>
            <p:nvSpPr>
              <p:cNvPr id="86" name="Line 18"/>
              <p:cNvSpPr>
                <a:spLocks noChangeShapeType="1"/>
              </p:cNvSpPr>
              <p:nvPr/>
            </p:nvSpPr>
            <p:spPr bwMode="auto">
              <a:xfrm>
                <a:off x="4902" y="4161"/>
                <a:ext cx="570" cy="285"/>
              </a:xfrm>
              <a:prstGeom prst="line">
                <a:avLst/>
              </a:prstGeom>
              <a:noFill/>
              <a:ln w="9525">
                <a:solidFill>
                  <a:srgbClr val="000000"/>
                </a:solidFill>
                <a:round/>
                <a:headEnd/>
                <a:tailEnd/>
              </a:ln>
              <a:effectLst/>
            </p:spPr>
            <p:txBody>
              <a:bodyPr/>
              <a:lstStyle/>
              <a:p>
                <a:endParaRPr lang="en-US"/>
              </a:p>
            </p:txBody>
          </p:sp>
          <p:sp>
            <p:nvSpPr>
              <p:cNvPr id="87" name="Line 19"/>
              <p:cNvSpPr>
                <a:spLocks noChangeShapeType="1"/>
              </p:cNvSpPr>
              <p:nvPr/>
            </p:nvSpPr>
            <p:spPr bwMode="auto">
              <a:xfrm>
                <a:off x="4902" y="4389"/>
                <a:ext cx="570" cy="285"/>
              </a:xfrm>
              <a:prstGeom prst="line">
                <a:avLst/>
              </a:prstGeom>
              <a:noFill/>
              <a:ln w="9525">
                <a:solidFill>
                  <a:srgbClr val="000000"/>
                </a:solidFill>
                <a:round/>
                <a:headEnd/>
                <a:tailEnd/>
              </a:ln>
              <a:effectLst/>
            </p:spPr>
            <p:txBody>
              <a:bodyPr/>
              <a:lstStyle/>
              <a:p>
                <a:endParaRPr lang="en-US"/>
              </a:p>
            </p:txBody>
          </p:sp>
          <p:sp>
            <p:nvSpPr>
              <p:cNvPr id="88" name="Line 20"/>
              <p:cNvSpPr>
                <a:spLocks noChangeShapeType="1"/>
              </p:cNvSpPr>
              <p:nvPr/>
            </p:nvSpPr>
            <p:spPr bwMode="auto">
              <a:xfrm>
                <a:off x="6726" y="2964"/>
                <a:ext cx="456" cy="1254"/>
              </a:xfrm>
              <a:prstGeom prst="line">
                <a:avLst/>
              </a:prstGeom>
              <a:noFill/>
              <a:ln w="9525">
                <a:solidFill>
                  <a:srgbClr val="000000"/>
                </a:solidFill>
                <a:round/>
                <a:headEnd/>
                <a:tailEnd/>
              </a:ln>
              <a:effectLst/>
            </p:spPr>
            <p:txBody>
              <a:bodyPr/>
              <a:lstStyle/>
              <a:p>
                <a:endParaRPr lang="en-US"/>
              </a:p>
            </p:txBody>
          </p:sp>
          <p:sp>
            <p:nvSpPr>
              <p:cNvPr id="89" name="Line 21"/>
              <p:cNvSpPr>
                <a:spLocks noChangeShapeType="1"/>
              </p:cNvSpPr>
              <p:nvPr/>
            </p:nvSpPr>
            <p:spPr bwMode="auto">
              <a:xfrm>
                <a:off x="6498" y="3021"/>
                <a:ext cx="0" cy="0"/>
              </a:xfrm>
              <a:prstGeom prst="line">
                <a:avLst/>
              </a:prstGeom>
              <a:noFill/>
              <a:ln w="9525">
                <a:solidFill>
                  <a:srgbClr val="000000"/>
                </a:solidFill>
                <a:round/>
                <a:headEnd/>
                <a:tailEnd/>
              </a:ln>
              <a:effectLst/>
            </p:spPr>
            <p:txBody>
              <a:bodyPr/>
              <a:lstStyle/>
              <a:p>
                <a:endParaRPr lang="en-US"/>
              </a:p>
            </p:txBody>
          </p:sp>
          <p:sp>
            <p:nvSpPr>
              <p:cNvPr id="90" name="Line 22"/>
              <p:cNvSpPr>
                <a:spLocks noChangeShapeType="1"/>
              </p:cNvSpPr>
              <p:nvPr/>
            </p:nvSpPr>
            <p:spPr bwMode="auto">
              <a:xfrm flipV="1">
                <a:off x="5472" y="4218"/>
                <a:ext cx="1710" cy="228"/>
              </a:xfrm>
              <a:prstGeom prst="line">
                <a:avLst/>
              </a:prstGeom>
              <a:noFill/>
              <a:ln w="9525">
                <a:solidFill>
                  <a:srgbClr val="000000"/>
                </a:solidFill>
                <a:round/>
                <a:headEnd/>
                <a:tailEnd/>
              </a:ln>
              <a:effectLst/>
            </p:spPr>
            <p:txBody>
              <a:bodyPr/>
              <a:lstStyle/>
              <a:p>
                <a:endParaRPr lang="en-US"/>
              </a:p>
            </p:txBody>
          </p:sp>
          <p:sp>
            <p:nvSpPr>
              <p:cNvPr id="91" name="Line 23"/>
              <p:cNvSpPr>
                <a:spLocks noChangeShapeType="1"/>
              </p:cNvSpPr>
              <p:nvPr/>
            </p:nvSpPr>
            <p:spPr bwMode="auto">
              <a:xfrm>
                <a:off x="6612" y="3933"/>
                <a:ext cx="570" cy="285"/>
              </a:xfrm>
              <a:prstGeom prst="line">
                <a:avLst/>
              </a:prstGeom>
              <a:noFill/>
              <a:ln w="9525">
                <a:solidFill>
                  <a:srgbClr val="000000"/>
                </a:solidFill>
                <a:prstDash val="dash"/>
                <a:round/>
                <a:headEnd/>
                <a:tailEnd/>
              </a:ln>
              <a:effectLst/>
            </p:spPr>
            <p:txBody>
              <a:bodyPr/>
              <a:lstStyle/>
              <a:p>
                <a:endParaRPr lang="en-US"/>
              </a:p>
            </p:txBody>
          </p:sp>
          <p:sp>
            <p:nvSpPr>
              <p:cNvPr id="92" name="Line 24"/>
              <p:cNvSpPr>
                <a:spLocks noChangeShapeType="1"/>
              </p:cNvSpPr>
              <p:nvPr/>
            </p:nvSpPr>
            <p:spPr bwMode="auto">
              <a:xfrm flipV="1">
                <a:off x="4902" y="3933"/>
                <a:ext cx="1710" cy="228"/>
              </a:xfrm>
              <a:prstGeom prst="line">
                <a:avLst/>
              </a:prstGeom>
              <a:noFill/>
              <a:ln w="9525">
                <a:solidFill>
                  <a:srgbClr val="000000"/>
                </a:solidFill>
                <a:prstDash val="dash"/>
                <a:round/>
                <a:headEnd/>
                <a:tailEnd/>
              </a:ln>
              <a:effectLst/>
            </p:spPr>
            <p:txBody>
              <a:bodyPr/>
              <a:lstStyle/>
              <a:p>
                <a:endParaRPr lang="en-US"/>
              </a:p>
            </p:txBody>
          </p:sp>
          <p:sp>
            <p:nvSpPr>
              <p:cNvPr id="93" name="Line 25"/>
              <p:cNvSpPr>
                <a:spLocks noChangeShapeType="1"/>
              </p:cNvSpPr>
              <p:nvPr/>
            </p:nvSpPr>
            <p:spPr bwMode="auto">
              <a:xfrm flipV="1">
                <a:off x="5472" y="4446"/>
                <a:ext cx="1710" cy="228"/>
              </a:xfrm>
              <a:prstGeom prst="line">
                <a:avLst/>
              </a:prstGeom>
              <a:noFill/>
              <a:ln w="9525">
                <a:solidFill>
                  <a:srgbClr val="000000"/>
                </a:solidFill>
                <a:round/>
                <a:headEnd/>
                <a:tailEnd/>
              </a:ln>
              <a:effectLst/>
            </p:spPr>
            <p:txBody>
              <a:bodyPr/>
              <a:lstStyle/>
              <a:p>
                <a:endParaRPr lang="en-US"/>
              </a:p>
            </p:txBody>
          </p:sp>
          <p:sp>
            <p:nvSpPr>
              <p:cNvPr id="94" name="Line 26"/>
              <p:cNvSpPr>
                <a:spLocks noChangeShapeType="1"/>
              </p:cNvSpPr>
              <p:nvPr/>
            </p:nvSpPr>
            <p:spPr bwMode="auto">
              <a:xfrm>
                <a:off x="5472" y="4446"/>
                <a:ext cx="0" cy="228"/>
              </a:xfrm>
              <a:prstGeom prst="line">
                <a:avLst/>
              </a:prstGeom>
              <a:noFill/>
              <a:ln w="9525">
                <a:solidFill>
                  <a:srgbClr val="000000"/>
                </a:solidFill>
                <a:round/>
                <a:headEnd/>
                <a:tailEnd/>
              </a:ln>
              <a:effectLst/>
            </p:spPr>
            <p:txBody>
              <a:bodyPr/>
              <a:lstStyle/>
              <a:p>
                <a:endParaRPr lang="en-US"/>
              </a:p>
            </p:txBody>
          </p:sp>
          <p:sp>
            <p:nvSpPr>
              <p:cNvPr id="95" name="Line 27"/>
              <p:cNvSpPr>
                <a:spLocks noChangeShapeType="1"/>
              </p:cNvSpPr>
              <p:nvPr/>
            </p:nvSpPr>
            <p:spPr bwMode="auto">
              <a:xfrm>
                <a:off x="4902" y="4161"/>
                <a:ext cx="0" cy="228"/>
              </a:xfrm>
              <a:prstGeom prst="line">
                <a:avLst/>
              </a:prstGeom>
              <a:noFill/>
              <a:ln w="9525">
                <a:solidFill>
                  <a:srgbClr val="000000"/>
                </a:solidFill>
                <a:round/>
                <a:headEnd/>
                <a:tailEnd/>
              </a:ln>
              <a:effectLst/>
            </p:spPr>
            <p:txBody>
              <a:bodyPr/>
              <a:lstStyle/>
              <a:p>
                <a:endParaRPr lang="en-US"/>
              </a:p>
            </p:txBody>
          </p:sp>
          <p:sp>
            <p:nvSpPr>
              <p:cNvPr id="96" name="Line 28"/>
              <p:cNvSpPr>
                <a:spLocks noChangeShapeType="1"/>
              </p:cNvSpPr>
              <p:nvPr/>
            </p:nvSpPr>
            <p:spPr bwMode="auto">
              <a:xfrm>
                <a:off x="7182" y="4218"/>
                <a:ext cx="0" cy="228"/>
              </a:xfrm>
              <a:prstGeom prst="line">
                <a:avLst/>
              </a:prstGeom>
              <a:noFill/>
              <a:ln w="9525">
                <a:solidFill>
                  <a:srgbClr val="000000"/>
                </a:solidFill>
                <a:round/>
                <a:headEnd/>
                <a:tailEnd/>
              </a:ln>
              <a:effectLst/>
            </p:spPr>
            <p:txBody>
              <a:bodyPr/>
              <a:lstStyle/>
              <a:p>
                <a:endParaRPr lang="en-US"/>
              </a:p>
            </p:txBody>
          </p:sp>
          <p:sp>
            <p:nvSpPr>
              <p:cNvPr id="97" name="Line 29"/>
              <p:cNvSpPr>
                <a:spLocks noChangeShapeType="1"/>
              </p:cNvSpPr>
              <p:nvPr/>
            </p:nvSpPr>
            <p:spPr bwMode="auto">
              <a:xfrm flipH="1">
                <a:off x="5244" y="3933"/>
                <a:ext cx="741" cy="1311"/>
              </a:xfrm>
              <a:prstGeom prst="line">
                <a:avLst/>
              </a:prstGeom>
              <a:noFill/>
              <a:ln w="9525">
                <a:solidFill>
                  <a:srgbClr val="000000"/>
                </a:solidFill>
                <a:prstDash val="dash"/>
                <a:round/>
                <a:headEnd/>
                <a:tailEnd/>
              </a:ln>
              <a:effectLst/>
            </p:spPr>
            <p:txBody>
              <a:bodyPr/>
              <a:lstStyle/>
              <a:p>
                <a:endParaRPr lang="en-US"/>
              </a:p>
            </p:txBody>
          </p:sp>
          <p:sp>
            <p:nvSpPr>
              <p:cNvPr id="98" name="Line 30"/>
              <p:cNvSpPr>
                <a:spLocks noChangeShapeType="1"/>
              </p:cNvSpPr>
              <p:nvPr/>
            </p:nvSpPr>
            <p:spPr bwMode="auto">
              <a:xfrm flipH="1">
                <a:off x="5586" y="3990"/>
                <a:ext cx="399" cy="1368"/>
              </a:xfrm>
              <a:prstGeom prst="line">
                <a:avLst/>
              </a:prstGeom>
              <a:noFill/>
              <a:ln w="9525">
                <a:solidFill>
                  <a:srgbClr val="000000"/>
                </a:solidFill>
                <a:prstDash val="dash"/>
                <a:round/>
                <a:headEnd/>
                <a:tailEnd/>
              </a:ln>
              <a:effectLst/>
            </p:spPr>
            <p:txBody>
              <a:bodyPr/>
              <a:lstStyle/>
              <a:p>
                <a:endParaRPr lang="en-US"/>
              </a:p>
            </p:txBody>
          </p:sp>
          <p:sp>
            <p:nvSpPr>
              <p:cNvPr id="99" name="Line 31"/>
              <p:cNvSpPr>
                <a:spLocks noChangeShapeType="1"/>
              </p:cNvSpPr>
              <p:nvPr/>
            </p:nvSpPr>
            <p:spPr bwMode="auto">
              <a:xfrm>
                <a:off x="6327" y="3876"/>
                <a:ext cx="969" cy="969"/>
              </a:xfrm>
              <a:prstGeom prst="line">
                <a:avLst/>
              </a:prstGeom>
              <a:noFill/>
              <a:ln w="9525">
                <a:solidFill>
                  <a:srgbClr val="000000"/>
                </a:solidFill>
                <a:prstDash val="dash"/>
                <a:round/>
                <a:headEnd/>
                <a:tailEnd/>
              </a:ln>
              <a:effectLst/>
            </p:spPr>
            <p:txBody>
              <a:bodyPr/>
              <a:lstStyle/>
              <a:p>
                <a:endParaRPr lang="en-US"/>
              </a:p>
            </p:txBody>
          </p:sp>
          <p:sp>
            <p:nvSpPr>
              <p:cNvPr id="100" name="Line 32"/>
              <p:cNvSpPr>
                <a:spLocks noChangeShapeType="1"/>
              </p:cNvSpPr>
              <p:nvPr/>
            </p:nvSpPr>
            <p:spPr bwMode="auto">
              <a:xfrm>
                <a:off x="6270" y="3933"/>
                <a:ext cx="855" cy="1083"/>
              </a:xfrm>
              <a:prstGeom prst="line">
                <a:avLst/>
              </a:prstGeom>
              <a:noFill/>
              <a:ln w="9525">
                <a:solidFill>
                  <a:srgbClr val="000000"/>
                </a:solidFill>
                <a:prstDash val="dash"/>
                <a:round/>
                <a:headEnd/>
                <a:tailEnd/>
              </a:ln>
              <a:effectLst/>
            </p:spPr>
            <p:txBody>
              <a:bodyPr/>
              <a:lstStyle/>
              <a:p>
                <a:endParaRPr lang="en-US"/>
              </a:p>
            </p:txBody>
          </p:sp>
          <p:sp>
            <p:nvSpPr>
              <p:cNvPr id="101" name="Line 33"/>
              <p:cNvSpPr>
                <a:spLocks noChangeShapeType="1"/>
              </p:cNvSpPr>
              <p:nvPr/>
            </p:nvSpPr>
            <p:spPr bwMode="auto">
              <a:xfrm>
                <a:off x="6213" y="3990"/>
                <a:ext cx="684" cy="1197"/>
              </a:xfrm>
              <a:prstGeom prst="line">
                <a:avLst/>
              </a:prstGeom>
              <a:noFill/>
              <a:ln w="9525">
                <a:solidFill>
                  <a:srgbClr val="000000"/>
                </a:solidFill>
                <a:prstDash val="dash"/>
                <a:round/>
                <a:headEnd/>
                <a:tailEnd/>
              </a:ln>
              <a:effectLst/>
            </p:spPr>
            <p:txBody>
              <a:bodyPr/>
              <a:lstStyle/>
              <a:p>
                <a:endParaRPr lang="en-US"/>
              </a:p>
            </p:txBody>
          </p:sp>
          <p:sp>
            <p:nvSpPr>
              <p:cNvPr id="102" name="Line 34"/>
              <p:cNvSpPr>
                <a:spLocks noChangeShapeType="1"/>
              </p:cNvSpPr>
              <p:nvPr/>
            </p:nvSpPr>
            <p:spPr bwMode="auto">
              <a:xfrm>
                <a:off x="6099" y="3990"/>
                <a:ext cx="399" cy="1311"/>
              </a:xfrm>
              <a:prstGeom prst="line">
                <a:avLst/>
              </a:prstGeom>
              <a:noFill/>
              <a:ln w="9525">
                <a:solidFill>
                  <a:srgbClr val="000000"/>
                </a:solidFill>
                <a:prstDash val="dash"/>
                <a:round/>
                <a:headEnd/>
                <a:tailEnd/>
              </a:ln>
              <a:effectLst/>
            </p:spPr>
            <p:txBody>
              <a:bodyPr/>
              <a:lstStyle/>
              <a:p>
                <a:endParaRPr lang="en-US"/>
              </a:p>
            </p:txBody>
          </p:sp>
          <p:sp>
            <p:nvSpPr>
              <p:cNvPr id="103" name="Line 35"/>
              <p:cNvSpPr>
                <a:spLocks noChangeShapeType="1"/>
              </p:cNvSpPr>
              <p:nvPr/>
            </p:nvSpPr>
            <p:spPr bwMode="auto">
              <a:xfrm>
                <a:off x="6042" y="4047"/>
                <a:ext cx="0" cy="1368"/>
              </a:xfrm>
              <a:prstGeom prst="line">
                <a:avLst/>
              </a:prstGeom>
              <a:noFill/>
              <a:ln w="9525">
                <a:solidFill>
                  <a:srgbClr val="000000"/>
                </a:solidFill>
                <a:prstDash val="dash"/>
                <a:round/>
                <a:headEnd/>
                <a:tailEnd/>
              </a:ln>
              <a:effectLst/>
            </p:spPr>
            <p:txBody>
              <a:bodyPr/>
              <a:lstStyle/>
              <a:p>
                <a:endParaRPr lang="en-US"/>
              </a:p>
            </p:txBody>
          </p:sp>
          <p:sp>
            <p:nvSpPr>
              <p:cNvPr id="104" name="Line 36"/>
              <p:cNvSpPr>
                <a:spLocks noChangeShapeType="1"/>
              </p:cNvSpPr>
              <p:nvPr/>
            </p:nvSpPr>
            <p:spPr bwMode="auto">
              <a:xfrm flipH="1">
                <a:off x="5244" y="4731"/>
                <a:ext cx="282" cy="456"/>
              </a:xfrm>
              <a:prstGeom prst="line">
                <a:avLst/>
              </a:prstGeom>
              <a:noFill/>
              <a:ln w="28575">
                <a:solidFill>
                  <a:srgbClr val="000000"/>
                </a:solidFill>
                <a:round/>
                <a:headEnd type="triangle" w="sm" len="sm"/>
                <a:tailEnd type="triangle" w="sm" len="sm"/>
              </a:ln>
              <a:effectLst/>
            </p:spPr>
            <p:txBody>
              <a:bodyPr/>
              <a:lstStyle/>
              <a:p>
                <a:endParaRPr lang="en-US"/>
              </a:p>
            </p:txBody>
          </p:sp>
        </p:grpSp>
        <p:grpSp>
          <p:nvGrpSpPr>
            <p:cNvPr id="9" name="Group 37"/>
            <p:cNvGrpSpPr>
              <a:grpSpLocks/>
            </p:cNvGrpSpPr>
            <p:nvPr/>
          </p:nvGrpSpPr>
          <p:grpSpPr bwMode="auto">
            <a:xfrm>
              <a:off x="7467" y="2681"/>
              <a:ext cx="2280" cy="1995"/>
              <a:chOff x="5415" y="2679"/>
              <a:chExt cx="2280" cy="1995"/>
            </a:xfrm>
          </p:grpSpPr>
          <p:sp>
            <p:nvSpPr>
              <p:cNvPr id="60" name="Line 38"/>
              <p:cNvSpPr>
                <a:spLocks noChangeShapeType="1"/>
              </p:cNvSpPr>
              <p:nvPr/>
            </p:nvSpPr>
            <p:spPr bwMode="auto">
              <a:xfrm flipV="1">
                <a:off x="5814" y="2679"/>
                <a:ext cx="855" cy="114"/>
              </a:xfrm>
              <a:prstGeom prst="line">
                <a:avLst/>
              </a:prstGeom>
              <a:noFill/>
              <a:ln w="9525">
                <a:solidFill>
                  <a:srgbClr val="000000"/>
                </a:solidFill>
                <a:round/>
                <a:headEnd/>
                <a:tailEnd/>
              </a:ln>
              <a:effectLst/>
            </p:spPr>
            <p:txBody>
              <a:bodyPr/>
              <a:lstStyle/>
              <a:p>
                <a:endParaRPr lang="en-US"/>
              </a:p>
            </p:txBody>
          </p:sp>
          <p:sp>
            <p:nvSpPr>
              <p:cNvPr id="61" name="Line 39"/>
              <p:cNvSpPr>
                <a:spLocks noChangeShapeType="1"/>
              </p:cNvSpPr>
              <p:nvPr/>
            </p:nvSpPr>
            <p:spPr bwMode="auto">
              <a:xfrm flipV="1">
                <a:off x="6384" y="2964"/>
                <a:ext cx="855" cy="114"/>
              </a:xfrm>
              <a:prstGeom prst="line">
                <a:avLst/>
              </a:prstGeom>
              <a:noFill/>
              <a:ln w="9525">
                <a:solidFill>
                  <a:srgbClr val="000000"/>
                </a:solidFill>
                <a:round/>
                <a:headEnd/>
                <a:tailEnd/>
              </a:ln>
              <a:effectLst/>
            </p:spPr>
            <p:txBody>
              <a:bodyPr/>
              <a:lstStyle/>
              <a:p>
                <a:endParaRPr lang="en-US"/>
              </a:p>
            </p:txBody>
          </p:sp>
          <p:sp>
            <p:nvSpPr>
              <p:cNvPr id="62" name="Line 40"/>
              <p:cNvSpPr>
                <a:spLocks noChangeShapeType="1"/>
              </p:cNvSpPr>
              <p:nvPr/>
            </p:nvSpPr>
            <p:spPr bwMode="auto">
              <a:xfrm>
                <a:off x="5814" y="2793"/>
                <a:ext cx="570" cy="285"/>
              </a:xfrm>
              <a:prstGeom prst="line">
                <a:avLst/>
              </a:prstGeom>
              <a:noFill/>
              <a:ln w="9525">
                <a:solidFill>
                  <a:srgbClr val="000000"/>
                </a:solidFill>
                <a:round/>
                <a:headEnd/>
                <a:tailEnd/>
              </a:ln>
              <a:effectLst/>
            </p:spPr>
            <p:txBody>
              <a:bodyPr/>
              <a:lstStyle/>
              <a:p>
                <a:endParaRPr lang="en-US"/>
              </a:p>
            </p:txBody>
          </p:sp>
          <p:sp>
            <p:nvSpPr>
              <p:cNvPr id="63" name="Line 41"/>
              <p:cNvSpPr>
                <a:spLocks noChangeShapeType="1"/>
              </p:cNvSpPr>
              <p:nvPr/>
            </p:nvSpPr>
            <p:spPr bwMode="auto">
              <a:xfrm>
                <a:off x="6669" y="2679"/>
                <a:ext cx="570" cy="285"/>
              </a:xfrm>
              <a:prstGeom prst="line">
                <a:avLst/>
              </a:prstGeom>
              <a:noFill/>
              <a:ln w="9525">
                <a:solidFill>
                  <a:srgbClr val="000000"/>
                </a:solidFill>
                <a:round/>
                <a:headEnd/>
                <a:tailEnd/>
              </a:ln>
              <a:effectLst/>
            </p:spPr>
            <p:txBody>
              <a:bodyPr/>
              <a:lstStyle/>
              <a:p>
                <a:endParaRPr lang="en-US"/>
              </a:p>
            </p:txBody>
          </p:sp>
          <p:sp>
            <p:nvSpPr>
              <p:cNvPr id="64" name="Line 42"/>
              <p:cNvSpPr>
                <a:spLocks noChangeShapeType="1"/>
              </p:cNvSpPr>
              <p:nvPr/>
            </p:nvSpPr>
            <p:spPr bwMode="auto">
              <a:xfrm flipH="1">
                <a:off x="5415" y="2793"/>
                <a:ext cx="399" cy="1368"/>
              </a:xfrm>
              <a:prstGeom prst="line">
                <a:avLst/>
              </a:prstGeom>
              <a:noFill/>
              <a:ln w="9525">
                <a:solidFill>
                  <a:srgbClr val="000000"/>
                </a:solidFill>
                <a:round/>
                <a:headEnd/>
                <a:tailEnd/>
              </a:ln>
              <a:effectLst/>
            </p:spPr>
            <p:txBody>
              <a:bodyPr/>
              <a:lstStyle/>
              <a:p>
                <a:endParaRPr lang="en-US"/>
              </a:p>
            </p:txBody>
          </p:sp>
          <p:sp>
            <p:nvSpPr>
              <p:cNvPr id="65" name="Line 43"/>
              <p:cNvSpPr>
                <a:spLocks noChangeShapeType="1"/>
              </p:cNvSpPr>
              <p:nvPr/>
            </p:nvSpPr>
            <p:spPr bwMode="auto">
              <a:xfrm flipH="1">
                <a:off x="5985" y="3078"/>
                <a:ext cx="399" cy="1368"/>
              </a:xfrm>
              <a:prstGeom prst="line">
                <a:avLst/>
              </a:prstGeom>
              <a:noFill/>
              <a:ln w="9525">
                <a:solidFill>
                  <a:srgbClr val="000000"/>
                </a:solidFill>
                <a:round/>
                <a:headEnd/>
                <a:tailEnd/>
              </a:ln>
              <a:effectLst/>
            </p:spPr>
            <p:txBody>
              <a:bodyPr/>
              <a:lstStyle/>
              <a:p>
                <a:endParaRPr lang="en-US"/>
              </a:p>
            </p:txBody>
          </p:sp>
          <p:sp>
            <p:nvSpPr>
              <p:cNvPr id="66" name="Line 44"/>
              <p:cNvSpPr>
                <a:spLocks noChangeShapeType="1"/>
              </p:cNvSpPr>
              <p:nvPr/>
            </p:nvSpPr>
            <p:spPr bwMode="auto">
              <a:xfrm>
                <a:off x="5415" y="4161"/>
                <a:ext cx="570" cy="285"/>
              </a:xfrm>
              <a:prstGeom prst="line">
                <a:avLst/>
              </a:prstGeom>
              <a:noFill/>
              <a:ln w="9525">
                <a:solidFill>
                  <a:srgbClr val="000000"/>
                </a:solidFill>
                <a:round/>
                <a:headEnd/>
                <a:tailEnd/>
              </a:ln>
              <a:effectLst/>
            </p:spPr>
            <p:txBody>
              <a:bodyPr/>
              <a:lstStyle/>
              <a:p>
                <a:endParaRPr lang="en-US"/>
              </a:p>
            </p:txBody>
          </p:sp>
          <p:sp>
            <p:nvSpPr>
              <p:cNvPr id="67" name="Line 45"/>
              <p:cNvSpPr>
                <a:spLocks noChangeShapeType="1"/>
              </p:cNvSpPr>
              <p:nvPr/>
            </p:nvSpPr>
            <p:spPr bwMode="auto">
              <a:xfrm>
                <a:off x="5415" y="4389"/>
                <a:ext cx="570" cy="285"/>
              </a:xfrm>
              <a:prstGeom prst="line">
                <a:avLst/>
              </a:prstGeom>
              <a:noFill/>
              <a:ln w="9525">
                <a:solidFill>
                  <a:srgbClr val="000000"/>
                </a:solidFill>
                <a:round/>
                <a:headEnd/>
                <a:tailEnd/>
              </a:ln>
              <a:effectLst/>
            </p:spPr>
            <p:txBody>
              <a:bodyPr/>
              <a:lstStyle/>
              <a:p>
                <a:endParaRPr lang="en-US"/>
              </a:p>
            </p:txBody>
          </p:sp>
          <p:sp>
            <p:nvSpPr>
              <p:cNvPr id="68" name="Line 46"/>
              <p:cNvSpPr>
                <a:spLocks noChangeShapeType="1"/>
              </p:cNvSpPr>
              <p:nvPr/>
            </p:nvSpPr>
            <p:spPr bwMode="auto">
              <a:xfrm>
                <a:off x="7239" y="2964"/>
                <a:ext cx="456" cy="1254"/>
              </a:xfrm>
              <a:prstGeom prst="line">
                <a:avLst/>
              </a:prstGeom>
              <a:noFill/>
              <a:ln w="9525">
                <a:solidFill>
                  <a:srgbClr val="000000"/>
                </a:solidFill>
                <a:round/>
                <a:headEnd/>
                <a:tailEnd/>
              </a:ln>
              <a:effectLst/>
            </p:spPr>
            <p:txBody>
              <a:bodyPr/>
              <a:lstStyle/>
              <a:p>
                <a:endParaRPr lang="en-US"/>
              </a:p>
            </p:txBody>
          </p:sp>
          <p:sp>
            <p:nvSpPr>
              <p:cNvPr id="69" name="Line 47"/>
              <p:cNvSpPr>
                <a:spLocks noChangeShapeType="1"/>
              </p:cNvSpPr>
              <p:nvPr/>
            </p:nvSpPr>
            <p:spPr bwMode="auto">
              <a:xfrm>
                <a:off x="7011" y="3021"/>
                <a:ext cx="0" cy="0"/>
              </a:xfrm>
              <a:prstGeom prst="line">
                <a:avLst/>
              </a:prstGeom>
              <a:noFill/>
              <a:ln w="9525">
                <a:solidFill>
                  <a:srgbClr val="000000"/>
                </a:solidFill>
                <a:round/>
                <a:headEnd/>
                <a:tailEnd/>
              </a:ln>
              <a:effectLst/>
            </p:spPr>
            <p:txBody>
              <a:bodyPr/>
              <a:lstStyle/>
              <a:p>
                <a:endParaRPr lang="en-US"/>
              </a:p>
            </p:txBody>
          </p:sp>
          <p:sp>
            <p:nvSpPr>
              <p:cNvPr id="70" name="Line 48"/>
              <p:cNvSpPr>
                <a:spLocks noChangeShapeType="1"/>
              </p:cNvSpPr>
              <p:nvPr/>
            </p:nvSpPr>
            <p:spPr bwMode="auto">
              <a:xfrm flipV="1">
                <a:off x="5985" y="4218"/>
                <a:ext cx="1710" cy="228"/>
              </a:xfrm>
              <a:prstGeom prst="line">
                <a:avLst/>
              </a:prstGeom>
              <a:noFill/>
              <a:ln w="9525">
                <a:solidFill>
                  <a:srgbClr val="000000"/>
                </a:solidFill>
                <a:round/>
                <a:headEnd/>
                <a:tailEnd/>
              </a:ln>
              <a:effectLst/>
            </p:spPr>
            <p:txBody>
              <a:bodyPr/>
              <a:lstStyle/>
              <a:p>
                <a:endParaRPr lang="en-US"/>
              </a:p>
            </p:txBody>
          </p:sp>
          <p:sp>
            <p:nvSpPr>
              <p:cNvPr id="71" name="Line 49"/>
              <p:cNvSpPr>
                <a:spLocks noChangeShapeType="1"/>
              </p:cNvSpPr>
              <p:nvPr/>
            </p:nvSpPr>
            <p:spPr bwMode="auto">
              <a:xfrm>
                <a:off x="6669" y="2679"/>
                <a:ext cx="456" cy="1254"/>
              </a:xfrm>
              <a:prstGeom prst="line">
                <a:avLst/>
              </a:prstGeom>
              <a:noFill/>
              <a:ln w="9525">
                <a:solidFill>
                  <a:srgbClr val="000000"/>
                </a:solidFill>
                <a:prstDash val="dash"/>
                <a:round/>
                <a:headEnd/>
                <a:tailEnd/>
              </a:ln>
              <a:effectLst/>
            </p:spPr>
            <p:txBody>
              <a:bodyPr/>
              <a:lstStyle/>
              <a:p>
                <a:endParaRPr lang="en-US"/>
              </a:p>
            </p:txBody>
          </p:sp>
          <p:sp>
            <p:nvSpPr>
              <p:cNvPr id="72" name="Line 50"/>
              <p:cNvSpPr>
                <a:spLocks noChangeShapeType="1"/>
              </p:cNvSpPr>
              <p:nvPr/>
            </p:nvSpPr>
            <p:spPr bwMode="auto">
              <a:xfrm>
                <a:off x="7125" y="3933"/>
                <a:ext cx="570" cy="285"/>
              </a:xfrm>
              <a:prstGeom prst="line">
                <a:avLst/>
              </a:prstGeom>
              <a:noFill/>
              <a:ln w="9525">
                <a:solidFill>
                  <a:srgbClr val="000000"/>
                </a:solidFill>
                <a:prstDash val="dash"/>
                <a:round/>
                <a:headEnd/>
                <a:tailEnd/>
              </a:ln>
              <a:effectLst/>
            </p:spPr>
            <p:txBody>
              <a:bodyPr/>
              <a:lstStyle/>
              <a:p>
                <a:endParaRPr lang="en-US"/>
              </a:p>
            </p:txBody>
          </p:sp>
          <p:sp>
            <p:nvSpPr>
              <p:cNvPr id="73" name="Line 51"/>
              <p:cNvSpPr>
                <a:spLocks noChangeShapeType="1"/>
              </p:cNvSpPr>
              <p:nvPr/>
            </p:nvSpPr>
            <p:spPr bwMode="auto">
              <a:xfrm flipV="1">
                <a:off x="5415" y="3933"/>
                <a:ext cx="1710" cy="228"/>
              </a:xfrm>
              <a:prstGeom prst="line">
                <a:avLst/>
              </a:prstGeom>
              <a:noFill/>
              <a:ln w="9525">
                <a:solidFill>
                  <a:srgbClr val="000000"/>
                </a:solidFill>
                <a:prstDash val="dash"/>
                <a:round/>
                <a:headEnd/>
                <a:tailEnd/>
              </a:ln>
              <a:effectLst/>
            </p:spPr>
            <p:txBody>
              <a:bodyPr/>
              <a:lstStyle/>
              <a:p>
                <a:endParaRPr lang="en-US"/>
              </a:p>
            </p:txBody>
          </p:sp>
          <p:sp>
            <p:nvSpPr>
              <p:cNvPr id="74" name="Line 52"/>
              <p:cNvSpPr>
                <a:spLocks noChangeShapeType="1"/>
              </p:cNvSpPr>
              <p:nvPr/>
            </p:nvSpPr>
            <p:spPr bwMode="auto">
              <a:xfrm flipV="1">
                <a:off x="5985" y="4446"/>
                <a:ext cx="1710" cy="228"/>
              </a:xfrm>
              <a:prstGeom prst="line">
                <a:avLst/>
              </a:prstGeom>
              <a:noFill/>
              <a:ln w="9525">
                <a:solidFill>
                  <a:srgbClr val="000000"/>
                </a:solidFill>
                <a:round/>
                <a:headEnd/>
                <a:tailEnd/>
              </a:ln>
              <a:effectLst/>
            </p:spPr>
            <p:txBody>
              <a:bodyPr/>
              <a:lstStyle/>
              <a:p>
                <a:endParaRPr lang="en-US"/>
              </a:p>
            </p:txBody>
          </p:sp>
          <p:sp>
            <p:nvSpPr>
              <p:cNvPr id="75" name="Line 53"/>
              <p:cNvSpPr>
                <a:spLocks noChangeShapeType="1"/>
              </p:cNvSpPr>
              <p:nvPr/>
            </p:nvSpPr>
            <p:spPr bwMode="auto">
              <a:xfrm>
                <a:off x="5985" y="4446"/>
                <a:ext cx="0" cy="228"/>
              </a:xfrm>
              <a:prstGeom prst="line">
                <a:avLst/>
              </a:prstGeom>
              <a:noFill/>
              <a:ln w="9525">
                <a:solidFill>
                  <a:srgbClr val="000000"/>
                </a:solidFill>
                <a:round/>
                <a:headEnd/>
                <a:tailEnd/>
              </a:ln>
              <a:effectLst/>
            </p:spPr>
            <p:txBody>
              <a:bodyPr/>
              <a:lstStyle/>
              <a:p>
                <a:endParaRPr lang="en-US"/>
              </a:p>
            </p:txBody>
          </p:sp>
          <p:sp>
            <p:nvSpPr>
              <p:cNvPr id="76" name="Line 54"/>
              <p:cNvSpPr>
                <a:spLocks noChangeShapeType="1"/>
              </p:cNvSpPr>
              <p:nvPr/>
            </p:nvSpPr>
            <p:spPr bwMode="auto">
              <a:xfrm>
                <a:off x="5415" y="4161"/>
                <a:ext cx="0" cy="228"/>
              </a:xfrm>
              <a:prstGeom prst="line">
                <a:avLst/>
              </a:prstGeom>
              <a:noFill/>
              <a:ln w="9525">
                <a:solidFill>
                  <a:srgbClr val="000000"/>
                </a:solidFill>
                <a:round/>
                <a:headEnd/>
                <a:tailEnd/>
              </a:ln>
              <a:effectLst/>
            </p:spPr>
            <p:txBody>
              <a:bodyPr/>
              <a:lstStyle/>
              <a:p>
                <a:endParaRPr lang="en-US"/>
              </a:p>
            </p:txBody>
          </p:sp>
          <p:sp>
            <p:nvSpPr>
              <p:cNvPr id="77" name="Line 55"/>
              <p:cNvSpPr>
                <a:spLocks noChangeShapeType="1"/>
              </p:cNvSpPr>
              <p:nvPr/>
            </p:nvSpPr>
            <p:spPr bwMode="auto">
              <a:xfrm>
                <a:off x="7695" y="4218"/>
                <a:ext cx="0" cy="228"/>
              </a:xfrm>
              <a:prstGeom prst="line">
                <a:avLst/>
              </a:prstGeom>
              <a:noFill/>
              <a:ln w="9525">
                <a:solidFill>
                  <a:srgbClr val="000000"/>
                </a:solidFill>
                <a:round/>
                <a:headEnd/>
                <a:tailEnd/>
              </a:ln>
              <a:effectLst/>
            </p:spPr>
            <p:txBody>
              <a:bodyPr/>
              <a:lstStyle/>
              <a:p>
                <a:endParaRPr lang="en-US"/>
              </a:p>
            </p:txBody>
          </p:sp>
        </p:grpSp>
        <p:sp>
          <p:nvSpPr>
            <p:cNvPr id="7" name="AutoShape 56"/>
            <p:cNvSpPr>
              <a:spLocks noChangeArrowheads="1"/>
            </p:cNvSpPr>
            <p:nvPr/>
          </p:nvSpPr>
          <p:spPr bwMode="auto">
            <a:xfrm rot="-14571522">
              <a:off x="8004" y="3213"/>
              <a:ext cx="264" cy="292"/>
            </a:xfrm>
            <a:prstGeom prst="can">
              <a:avLst>
                <a:gd name="adj" fmla="val 27652"/>
              </a:avLst>
            </a:prstGeom>
            <a:solidFill>
              <a:srgbClr val="FFFFFF"/>
            </a:solidFill>
            <a:ln w="9525">
              <a:solidFill>
                <a:srgbClr val="000000"/>
              </a:solidFill>
              <a:round/>
              <a:headEnd/>
              <a:tailEnd/>
            </a:ln>
          </p:spPr>
          <p:txBody>
            <a:bodyPr/>
            <a:lstStyle/>
            <a:p>
              <a:endParaRPr lang="en-US"/>
            </a:p>
          </p:txBody>
        </p:sp>
        <p:sp>
          <p:nvSpPr>
            <p:cNvPr id="8" name="Rectangle 57"/>
            <p:cNvSpPr>
              <a:spLocks noChangeArrowheads="1"/>
            </p:cNvSpPr>
            <p:nvPr/>
          </p:nvSpPr>
          <p:spPr bwMode="auto">
            <a:xfrm rot="-3924570">
              <a:off x="8305" y="3325"/>
              <a:ext cx="75" cy="270"/>
            </a:xfrm>
            <a:prstGeom prst="rect">
              <a:avLst/>
            </a:prstGeom>
            <a:solidFill>
              <a:srgbClr val="000000"/>
            </a:solidFill>
            <a:ln w="9525">
              <a:solidFill>
                <a:srgbClr val="000000"/>
              </a:solidFill>
              <a:miter lim="800000"/>
              <a:headEnd/>
              <a:tailEnd/>
            </a:ln>
          </p:spPr>
          <p:txBody>
            <a:bodyPr/>
            <a:lstStyle/>
            <a:p>
              <a:endParaRPr lang="en-US"/>
            </a:p>
          </p:txBody>
        </p:sp>
        <p:grpSp>
          <p:nvGrpSpPr>
            <p:cNvPr id="35" name="Group 58"/>
            <p:cNvGrpSpPr>
              <a:grpSpLocks/>
            </p:cNvGrpSpPr>
            <p:nvPr/>
          </p:nvGrpSpPr>
          <p:grpSpPr bwMode="auto">
            <a:xfrm>
              <a:off x="8436" y="3251"/>
              <a:ext cx="627" cy="741"/>
              <a:chOff x="1482" y="3135"/>
              <a:chExt cx="627" cy="855"/>
            </a:xfrm>
          </p:grpSpPr>
          <p:sp>
            <p:nvSpPr>
              <p:cNvPr id="58" name="Oval 59"/>
              <p:cNvSpPr>
                <a:spLocks noChangeArrowheads="1"/>
              </p:cNvSpPr>
              <p:nvPr/>
            </p:nvSpPr>
            <p:spPr bwMode="auto">
              <a:xfrm>
                <a:off x="1482" y="3135"/>
                <a:ext cx="513" cy="798"/>
              </a:xfrm>
              <a:prstGeom prst="ellipse">
                <a:avLst/>
              </a:prstGeom>
              <a:noFill/>
              <a:ln w="9525">
                <a:solidFill>
                  <a:srgbClr val="000000"/>
                </a:solidFill>
                <a:round/>
                <a:headEnd/>
                <a:tailEnd/>
              </a:ln>
              <a:effectLst/>
            </p:spPr>
            <p:txBody>
              <a:bodyPr/>
              <a:lstStyle/>
              <a:p>
                <a:endParaRPr lang="en-US"/>
              </a:p>
            </p:txBody>
          </p:sp>
          <p:sp>
            <p:nvSpPr>
              <p:cNvPr id="59" name="Oval 60"/>
              <p:cNvSpPr>
                <a:spLocks noChangeArrowheads="1"/>
              </p:cNvSpPr>
              <p:nvPr/>
            </p:nvSpPr>
            <p:spPr bwMode="auto">
              <a:xfrm>
                <a:off x="1596" y="3192"/>
                <a:ext cx="513" cy="798"/>
              </a:xfrm>
              <a:prstGeom prst="ellipse">
                <a:avLst/>
              </a:prstGeom>
              <a:solidFill>
                <a:srgbClr val="C0C0C0"/>
              </a:solidFill>
              <a:ln w="9525">
                <a:solidFill>
                  <a:srgbClr val="000000"/>
                </a:solidFill>
                <a:round/>
                <a:headEnd/>
                <a:tailEnd/>
              </a:ln>
              <a:effectLst/>
            </p:spPr>
            <p:txBody>
              <a:bodyPr/>
              <a:lstStyle/>
              <a:p>
                <a:endParaRPr lang="en-US"/>
              </a:p>
            </p:txBody>
          </p:sp>
        </p:grpSp>
        <p:sp>
          <p:nvSpPr>
            <p:cNvPr id="10" name="Oval 61"/>
            <p:cNvSpPr>
              <a:spLocks noChangeArrowheads="1"/>
            </p:cNvSpPr>
            <p:nvPr/>
          </p:nvSpPr>
          <p:spPr bwMode="auto">
            <a:xfrm rot="5400000">
              <a:off x="8512" y="3782"/>
              <a:ext cx="94" cy="97"/>
            </a:xfrm>
            <a:prstGeom prst="ellipse">
              <a:avLst/>
            </a:prstGeom>
            <a:solidFill>
              <a:srgbClr val="000000"/>
            </a:solidFill>
            <a:ln w="9525">
              <a:solidFill>
                <a:srgbClr val="000000"/>
              </a:solidFill>
              <a:round/>
              <a:headEnd/>
              <a:tailEnd/>
            </a:ln>
            <a:effectLst/>
          </p:spPr>
          <p:txBody>
            <a:bodyPr/>
            <a:lstStyle/>
            <a:p>
              <a:endParaRPr lang="en-US"/>
            </a:p>
          </p:txBody>
        </p:sp>
        <p:sp>
          <p:nvSpPr>
            <p:cNvPr id="11" name="Oval 62"/>
            <p:cNvSpPr>
              <a:spLocks noChangeArrowheads="1"/>
            </p:cNvSpPr>
            <p:nvPr/>
          </p:nvSpPr>
          <p:spPr bwMode="auto">
            <a:xfrm rot="5400000">
              <a:off x="8666" y="3249"/>
              <a:ext cx="94" cy="97"/>
            </a:xfrm>
            <a:prstGeom prst="ellipse">
              <a:avLst/>
            </a:prstGeom>
            <a:solidFill>
              <a:srgbClr val="000000"/>
            </a:solidFill>
            <a:ln w="9525">
              <a:solidFill>
                <a:srgbClr val="000000"/>
              </a:solidFill>
              <a:round/>
              <a:headEnd/>
              <a:tailEnd/>
            </a:ln>
            <a:effectLst/>
          </p:spPr>
          <p:txBody>
            <a:bodyPr/>
            <a:lstStyle/>
            <a:p>
              <a:endParaRPr lang="en-US"/>
            </a:p>
          </p:txBody>
        </p:sp>
        <p:sp>
          <p:nvSpPr>
            <p:cNvPr id="12" name="Line 63"/>
            <p:cNvSpPr>
              <a:spLocks noChangeShapeType="1"/>
            </p:cNvSpPr>
            <p:nvPr/>
          </p:nvSpPr>
          <p:spPr bwMode="auto">
            <a:xfrm flipH="1">
              <a:off x="7809" y="3878"/>
              <a:ext cx="741" cy="1311"/>
            </a:xfrm>
            <a:prstGeom prst="line">
              <a:avLst/>
            </a:prstGeom>
            <a:noFill/>
            <a:ln w="9525">
              <a:solidFill>
                <a:srgbClr val="000000"/>
              </a:solidFill>
              <a:prstDash val="dash"/>
              <a:round/>
              <a:headEnd/>
              <a:tailEnd/>
            </a:ln>
            <a:effectLst/>
          </p:spPr>
          <p:txBody>
            <a:bodyPr/>
            <a:lstStyle/>
            <a:p>
              <a:endParaRPr lang="en-US"/>
            </a:p>
          </p:txBody>
        </p:sp>
        <p:sp>
          <p:nvSpPr>
            <p:cNvPr id="13" name="Line 64"/>
            <p:cNvSpPr>
              <a:spLocks noChangeShapeType="1"/>
            </p:cNvSpPr>
            <p:nvPr/>
          </p:nvSpPr>
          <p:spPr bwMode="auto">
            <a:xfrm flipH="1">
              <a:off x="7809" y="4733"/>
              <a:ext cx="282" cy="456"/>
            </a:xfrm>
            <a:prstGeom prst="line">
              <a:avLst/>
            </a:prstGeom>
            <a:noFill/>
            <a:ln w="28575">
              <a:solidFill>
                <a:srgbClr val="000000"/>
              </a:solidFill>
              <a:round/>
              <a:headEnd type="triangle" w="sm" len="sm"/>
              <a:tailEnd type="triangle" w="sm" len="sm"/>
            </a:ln>
            <a:effectLst/>
          </p:spPr>
          <p:txBody>
            <a:bodyPr/>
            <a:lstStyle/>
            <a:p>
              <a:endParaRPr lang="en-US"/>
            </a:p>
          </p:txBody>
        </p:sp>
        <p:sp>
          <p:nvSpPr>
            <p:cNvPr id="14" name="Line 65"/>
            <p:cNvSpPr>
              <a:spLocks noChangeShapeType="1"/>
            </p:cNvSpPr>
            <p:nvPr/>
          </p:nvSpPr>
          <p:spPr bwMode="auto">
            <a:xfrm flipH="1">
              <a:off x="8208" y="3935"/>
              <a:ext cx="399" cy="1368"/>
            </a:xfrm>
            <a:prstGeom prst="line">
              <a:avLst/>
            </a:prstGeom>
            <a:noFill/>
            <a:ln w="9525">
              <a:solidFill>
                <a:srgbClr val="000000"/>
              </a:solidFill>
              <a:prstDash val="dash"/>
              <a:round/>
              <a:headEnd/>
              <a:tailEnd/>
            </a:ln>
            <a:effectLst/>
          </p:spPr>
          <p:txBody>
            <a:bodyPr/>
            <a:lstStyle/>
            <a:p>
              <a:endParaRPr lang="en-US"/>
            </a:p>
          </p:txBody>
        </p:sp>
        <p:sp>
          <p:nvSpPr>
            <p:cNvPr id="15" name="Line 66"/>
            <p:cNvSpPr>
              <a:spLocks noChangeShapeType="1"/>
            </p:cNvSpPr>
            <p:nvPr/>
          </p:nvSpPr>
          <p:spPr bwMode="auto">
            <a:xfrm>
              <a:off x="8721" y="3992"/>
              <a:ext cx="0" cy="1368"/>
            </a:xfrm>
            <a:prstGeom prst="line">
              <a:avLst/>
            </a:prstGeom>
            <a:noFill/>
            <a:ln w="9525">
              <a:solidFill>
                <a:srgbClr val="000000"/>
              </a:solidFill>
              <a:prstDash val="dash"/>
              <a:round/>
              <a:headEnd/>
              <a:tailEnd/>
            </a:ln>
            <a:effectLst/>
          </p:spPr>
          <p:txBody>
            <a:bodyPr/>
            <a:lstStyle/>
            <a:p>
              <a:endParaRPr lang="en-US"/>
            </a:p>
          </p:txBody>
        </p:sp>
        <p:sp>
          <p:nvSpPr>
            <p:cNvPr id="16" name="Line 67"/>
            <p:cNvSpPr>
              <a:spLocks noChangeShapeType="1"/>
            </p:cNvSpPr>
            <p:nvPr/>
          </p:nvSpPr>
          <p:spPr bwMode="auto">
            <a:xfrm>
              <a:off x="8835" y="3992"/>
              <a:ext cx="399" cy="1311"/>
            </a:xfrm>
            <a:prstGeom prst="line">
              <a:avLst/>
            </a:prstGeom>
            <a:noFill/>
            <a:ln w="9525">
              <a:solidFill>
                <a:srgbClr val="000000"/>
              </a:solidFill>
              <a:prstDash val="dash"/>
              <a:round/>
              <a:headEnd/>
              <a:tailEnd/>
            </a:ln>
            <a:effectLst/>
          </p:spPr>
          <p:txBody>
            <a:bodyPr/>
            <a:lstStyle/>
            <a:p>
              <a:endParaRPr lang="en-US"/>
            </a:p>
          </p:txBody>
        </p:sp>
        <p:sp>
          <p:nvSpPr>
            <p:cNvPr id="17" name="Line 68"/>
            <p:cNvSpPr>
              <a:spLocks noChangeShapeType="1"/>
            </p:cNvSpPr>
            <p:nvPr/>
          </p:nvSpPr>
          <p:spPr bwMode="auto">
            <a:xfrm>
              <a:off x="8949" y="3935"/>
              <a:ext cx="684" cy="1254"/>
            </a:xfrm>
            <a:prstGeom prst="line">
              <a:avLst/>
            </a:prstGeom>
            <a:noFill/>
            <a:ln w="9525">
              <a:solidFill>
                <a:srgbClr val="000000"/>
              </a:solidFill>
              <a:prstDash val="dash"/>
              <a:round/>
              <a:headEnd/>
              <a:tailEnd/>
            </a:ln>
            <a:effectLst/>
          </p:spPr>
          <p:txBody>
            <a:bodyPr/>
            <a:lstStyle/>
            <a:p>
              <a:endParaRPr lang="en-US"/>
            </a:p>
          </p:txBody>
        </p:sp>
        <p:sp>
          <p:nvSpPr>
            <p:cNvPr id="18" name="Line 69"/>
            <p:cNvSpPr>
              <a:spLocks noChangeShapeType="1"/>
            </p:cNvSpPr>
            <p:nvPr/>
          </p:nvSpPr>
          <p:spPr bwMode="auto">
            <a:xfrm>
              <a:off x="9006" y="3878"/>
              <a:ext cx="969" cy="1140"/>
            </a:xfrm>
            <a:prstGeom prst="line">
              <a:avLst/>
            </a:prstGeom>
            <a:noFill/>
            <a:ln w="9525">
              <a:solidFill>
                <a:srgbClr val="000000"/>
              </a:solidFill>
              <a:prstDash val="dash"/>
              <a:round/>
              <a:headEnd/>
              <a:tailEnd/>
            </a:ln>
            <a:effectLst/>
          </p:spPr>
          <p:txBody>
            <a:bodyPr/>
            <a:lstStyle/>
            <a:p>
              <a:endParaRPr lang="en-US"/>
            </a:p>
          </p:txBody>
        </p:sp>
        <p:sp>
          <p:nvSpPr>
            <p:cNvPr id="19" name="Line 70"/>
            <p:cNvSpPr>
              <a:spLocks noChangeShapeType="1"/>
            </p:cNvSpPr>
            <p:nvPr/>
          </p:nvSpPr>
          <p:spPr bwMode="auto">
            <a:xfrm>
              <a:off x="9063" y="3821"/>
              <a:ext cx="1140" cy="969"/>
            </a:xfrm>
            <a:prstGeom prst="line">
              <a:avLst/>
            </a:prstGeom>
            <a:noFill/>
            <a:ln w="9525">
              <a:solidFill>
                <a:srgbClr val="000000"/>
              </a:solidFill>
              <a:prstDash val="dash"/>
              <a:round/>
              <a:headEnd/>
              <a:tailEnd/>
            </a:ln>
            <a:effectLst/>
          </p:spPr>
          <p:txBody>
            <a:bodyPr/>
            <a:lstStyle/>
            <a:p>
              <a:endParaRPr lang="en-US"/>
            </a:p>
          </p:txBody>
        </p:sp>
        <p:sp>
          <p:nvSpPr>
            <p:cNvPr id="20" name="Text Box 71"/>
            <p:cNvSpPr txBox="1">
              <a:spLocks noChangeArrowheads="1"/>
            </p:cNvSpPr>
            <p:nvPr/>
          </p:nvSpPr>
          <p:spPr bwMode="auto">
            <a:xfrm>
              <a:off x="6156" y="3821"/>
              <a:ext cx="1539" cy="456"/>
            </a:xfrm>
            <a:prstGeom prst="rect">
              <a:avLst/>
            </a:prstGeom>
            <a:noFill/>
            <a:ln w="9525">
              <a:noFill/>
              <a:miter lim="800000"/>
              <a:headEnd/>
              <a:tailEnd/>
            </a:ln>
            <a:effectLst/>
          </p:spPr>
          <p:txBody>
            <a:bodyPr/>
            <a:lstStyle/>
            <a:p>
              <a:pPr algn="ctr"/>
              <a:r>
                <a:rPr lang="en-US" sz="1200"/>
                <a:t>voda ili ulje</a:t>
              </a:r>
              <a:endParaRPr lang="en-US"/>
            </a:p>
          </p:txBody>
        </p:sp>
        <p:sp>
          <p:nvSpPr>
            <p:cNvPr id="21" name="Text Box 72"/>
            <p:cNvSpPr txBox="1">
              <a:spLocks noChangeArrowheads="1"/>
            </p:cNvSpPr>
            <p:nvPr/>
          </p:nvSpPr>
          <p:spPr bwMode="auto">
            <a:xfrm>
              <a:off x="6384" y="2681"/>
              <a:ext cx="1539" cy="684"/>
            </a:xfrm>
            <a:prstGeom prst="rect">
              <a:avLst/>
            </a:prstGeom>
            <a:noFill/>
            <a:ln w="9525">
              <a:noFill/>
              <a:miter lim="800000"/>
              <a:headEnd/>
              <a:tailEnd/>
            </a:ln>
            <a:effectLst/>
          </p:spPr>
          <p:txBody>
            <a:bodyPr/>
            <a:lstStyle/>
            <a:p>
              <a:pPr algn="ctr"/>
              <a:r>
                <a:rPr lang="en-US" sz="1200"/>
                <a:t>rotirajuća glava motora</a:t>
              </a:r>
              <a:endParaRPr lang="en-US"/>
            </a:p>
          </p:txBody>
        </p:sp>
        <p:sp>
          <p:nvSpPr>
            <p:cNvPr id="22" name="Text Box 73"/>
            <p:cNvSpPr txBox="1">
              <a:spLocks noChangeArrowheads="1"/>
            </p:cNvSpPr>
            <p:nvPr/>
          </p:nvSpPr>
          <p:spPr bwMode="auto">
            <a:xfrm>
              <a:off x="3021" y="2681"/>
              <a:ext cx="1539" cy="684"/>
            </a:xfrm>
            <a:prstGeom prst="rect">
              <a:avLst/>
            </a:prstGeom>
            <a:noFill/>
            <a:ln w="9525">
              <a:noFill/>
              <a:miter lim="800000"/>
              <a:headEnd/>
              <a:tailEnd/>
            </a:ln>
            <a:effectLst/>
          </p:spPr>
          <p:txBody>
            <a:bodyPr/>
            <a:lstStyle/>
            <a:p>
              <a:pPr algn="ctr"/>
              <a:r>
                <a:rPr lang="en-US" sz="1200"/>
                <a:t>oscilujuća glava motora</a:t>
              </a:r>
              <a:endParaRPr lang="en-US"/>
            </a:p>
          </p:txBody>
        </p:sp>
        <p:sp>
          <p:nvSpPr>
            <p:cNvPr id="23" name="Line 74"/>
            <p:cNvSpPr>
              <a:spLocks noChangeShapeType="1"/>
            </p:cNvSpPr>
            <p:nvPr/>
          </p:nvSpPr>
          <p:spPr bwMode="auto">
            <a:xfrm>
              <a:off x="4275" y="2966"/>
              <a:ext cx="342" cy="171"/>
            </a:xfrm>
            <a:prstGeom prst="line">
              <a:avLst/>
            </a:prstGeom>
            <a:noFill/>
            <a:ln w="9525">
              <a:solidFill>
                <a:srgbClr val="000000"/>
              </a:solidFill>
              <a:round/>
              <a:headEnd/>
              <a:tailEnd type="arrow" w="med" len="med"/>
            </a:ln>
            <a:effectLst/>
          </p:spPr>
          <p:txBody>
            <a:bodyPr/>
            <a:lstStyle/>
            <a:p>
              <a:endParaRPr lang="en-US"/>
            </a:p>
          </p:txBody>
        </p:sp>
        <p:sp>
          <p:nvSpPr>
            <p:cNvPr id="24" name="Line 75"/>
            <p:cNvSpPr>
              <a:spLocks noChangeShapeType="1"/>
            </p:cNvSpPr>
            <p:nvPr/>
          </p:nvSpPr>
          <p:spPr bwMode="auto">
            <a:xfrm>
              <a:off x="7638" y="3023"/>
              <a:ext cx="342" cy="171"/>
            </a:xfrm>
            <a:prstGeom prst="line">
              <a:avLst/>
            </a:prstGeom>
            <a:noFill/>
            <a:ln w="9525">
              <a:solidFill>
                <a:srgbClr val="000000"/>
              </a:solidFill>
              <a:round/>
              <a:headEnd/>
              <a:tailEnd type="arrow" w="med" len="med"/>
            </a:ln>
            <a:effectLst/>
          </p:spPr>
          <p:txBody>
            <a:bodyPr/>
            <a:lstStyle/>
            <a:p>
              <a:endParaRPr lang="en-US"/>
            </a:p>
          </p:txBody>
        </p:sp>
        <p:sp>
          <p:nvSpPr>
            <p:cNvPr id="25" name="Text Box 76"/>
            <p:cNvSpPr txBox="1">
              <a:spLocks noChangeArrowheads="1"/>
            </p:cNvSpPr>
            <p:nvPr/>
          </p:nvSpPr>
          <p:spPr bwMode="auto">
            <a:xfrm>
              <a:off x="9006" y="3194"/>
              <a:ext cx="1539" cy="684"/>
            </a:xfrm>
            <a:prstGeom prst="rect">
              <a:avLst/>
            </a:prstGeom>
            <a:noFill/>
            <a:ln w="9525">
              <a:noFill/>
              <a:miter lim="800000"/>
              <a:headEnd/>
              <a:tailEnd/>
            </a:ln>
            <a:effectLst/>
          </p:spPr>
          <p:txBody>
            <a:bodyPr/>
            <a:lstStyle/>
            <a:p>
              <a:pPr algn="ctr"/>
              <a:r>
                <a:rPr lang="en-US" sz="1200"/>
                <a:t>točak sa tri transdjusera</a:t>
              </a:r>
              <a:endParaRPr lang="en-US"/>
            </a:p>
          </p:txBody>
        </p:sp>
        <p:sp>
          <p:nvSpPr>
            <p:cNvPr id="26" name="Line 77"/>
            <p:cNvSpPr>
              <a:spLocks noChangeShapeType="1"/>
            </p:cNvSpPr>
            <p:nvPr/>
          </p:nvSpPr>
          <p:spPr bwMode="auto">
            <a:xfrm flipH="1">
              <a:off x="9063" y="3479"/>
              <a:ext cx="228" cy="57"/>
            </a:xfrm>
            <a:prstGeom prst="line">
              <a:avLst/>
            </a:prstGeom>
            <a:noFill/>
            <a:ln w="9525">
              <a:solidFill>
                <a:srgbClr val="000000"/>
              </a:solidFill>
              <a:round/>
              <a:headEnd/>
              <a:tailEnd type="arrow" w="med" len="med"/>
            </a:ln>
            <a:effectLst/>
          </p:spPr>
          <p:txBody>
            <a:bodyPr/>
            <a:lstStyle/>
            <a:p>
              <a:endParaRPr lang="en-US"/>
            </a:p>
          </p:txBody>
        </p:sp>
        <p:sp>
          <p:nvSpPr>
            <p:cNvPr id="27" name="Text Box 78"/>
            <p:cNvSpPr txBox="1">
              <a:spLocks noChangeArrowheads="1"/>
            </p:cNvSpPr>
            <p:nvPr/>
          </p:nvSpPr>
          <p:spPr bwMode="auto">
            <a:xfrm>
              <a:off x="6156" y="3479"/>
              <a:ext cx="1539" cy="456"/>
            </a:xfrm>
            <a:prstGeom prst="rect">
              <a:avLst/>
            </a:prstGeom>
            <a:noFill/>
            <a:ln w="9525">
              <a:noFill/>
              <a:miter lim="800000"/>
              <a:headEnd/>
              <a:tailEnd/>
            </a:ln>
            <a:effectLst/>
          </p:spPr>
          <p:txBody>
            <a:bodyPr/>
            <a:lstStyle/>
            <a:p>
              <a:pPr algn="ctr"/>
              <a:r>
                <a:rPr lang="en-US" sz="1200"/>
                <a:t>transdjuseri</a:t>
              </a:r>
              <a:endParaRPr lang="en-US"/>
            </a:p>
          </p:txBody>
        </p:sp>
        <p:sp>
          <p:nvSpPr>
            <p:cNvPr id="28" name="Line 79"/>
            <p:cNvSpPr>
              <a:spLocks noChangeShapeType="1"/>
            </p:cNvSpPr>
            <p:nvPr/>
          </p:nvSpPr>
          <p:spPr bwMode="auto">
            <a:xfrm flipH="1">
              <a:off x="5415" y="3707"/>
              <a:ext cx="912" cy="171"/>
            </a:xfrm>
            <a:prstGeom prst="line">
              <a:avLst/>
            </a:prstGeom>
            <a:noFill/>
            <a:ln w="9525">
              <a:solidFill>
                <a:srgbClr val="000000"/>
              </a:solidFill>
              <a:round/>
              <a:headEnd/>
              <a:tailEnd type="arrow" w="med" len="med"/>
            </a:ln>
            <a:effectLst/>
          </p:spPr>
          <p:txBody>
            <a:bodyPr/>
            <a:lstStyle/>
            <a:p>
              <a:endParaRPr lang="en-US"/>
            </a:p>
          </p:txBody>
        </p:sp>
        <p:sp>
          <p:nvSpPr>
            <p:cNvPr id="29" name="Line 80"/>
            <p:cNvSpPr>
              <a:spLocks noChangeShapeType="1"/>
            </p:cNvSpPr>
            <p:nvPr/>
          </p:nvSpPr>
          <p:spPr bwMode="auto">
            <a:xfrm>
              <a:off x="7524" y="3707"/>
              <a:ext cx="969" cy="114"/>
            </a:xfrm>
            <a:prstGeom prst="line">
              <a:avLst/>
            </a:prstGeom>
            <a:noFill/>
            <a:ln w="9525">
              <a:solidFill>
                <a:srgbClr val="000000"/>
              </a:solidFill>
              <a:round/>
              <a:headEnd/>
              <a:tailEnd type="arrow" w="med" len="med"/>
            </a:ln>
            <a:effectLst/>
          </p:spPr>
          <p:txBody>
            <a:bodyPr/>
            <a:lstStyle/>
            <a:p>
              <a:endParaRPr lang="en-US"/>
            </a:p>
          </p:txBody>
        </p:sp>
        <p:sp>
          <p:nvSpPr>
            <p:cNvPr id="30" name="Line 81"/>
            <p:cNvSpPr>
              <a:spLocks noChangeShapeType="1"/>
            </p:cNvSpPr>
            <p:nvPr/>
          </p:nvSpPr>
          <p:spPr bwMode="auto">
            <a:xfrm flipV="1">
              <a:off x="7467" y="3935"/>
              <a:ext cx="399" cy="114"/>
            </a:xfrm>
            <a:prstGeom prst="line">
              <a:avLst/>
            </a:prstGeom>
            <a:noFill/>
            <a:ln w="9525">
              <a:solidFill>
                <a:srgbClr val="000000"/>
              </a:solidFill>
              <a:round/>
              <a:headEnd/>
              <a:tailEnd type="arrow" w="med" len="med"/>
            </a:ln>
            <a:effectLst/>
          </p:spPr>
          <p:txBody>
            <a:bodyPr/>
            <a:lstStyle/>
            <a:p>
              <a:endParaRPr lang="en-US"/>
            </a:p>
          </p:txBody>
        </p:sp>
        <p:sp>
          <p:nvSpPr>
            <p:cNvPr id="31" name="Line 82"/>
            <p:cNvSpPr>
              <a:spLocks noChangeShapeType="1"/>
            </p:cNvSpPr>
            <p:nvPr/>
          </p:nvSpPr>
          <p:spPr bwMode="auto">
            <a:xfrm flipH="1" flipV="1">
              <a:off x="5985" y="3935"/>
              <a:ext cx="456" cy="114"/>
            </a:xfrm>
            <a:prstGeom prst="line">
              <a:avLst/>
            </a:prstGeom>
            <a:noFill/>
            <a:ln w="9525">
              <a:solidFill>
                <a:srgbClr val="000000"/>
              </a:solidFill>
              <a:round/>
              <a:headEnd/>
              <a:tailEnd type="arrow" w="med" len="med"/>
            </a:ln>
            <a:effectLst/>
          </p:spPr>
          <p:txBody>
            <a:bodyPr/>
            <a:lstStyle/>
            <a:p>
              <a:endParaRPr lang="en-US"/>
            </a:p>
          </p:txBody>
        </p:sp>
        <p:sp>
          <p:nvSpPr>
            <p:cNvPr id="32" name="Text Box 83"/>
            <p:cNvSpPr txBox="1">
              <a:spLocks noChangeArrowheads="1"/>
            </p:cNvSpPr>
            <p:nvPr/>
          </p:nvSpPr>
          <p:spPr bwMode="auto">
            <a:xfrm>
              <a:off x="6327" y="4505"/>
              <a:ext cx="1368" cy="684"/>
            </a:xfrm>
            <a:prstGeom prst="rect">
              <a:avLst/>
            </a:prstGeom>
            <a:noFill/>
            <a:ln w="9525">
              <a:noFill/>
              <a:miter lim="800000"/>
              <a:headEnd/>
              <a:tailEnd/>
            </a:ln>
            <a:effectLst/>
          </p:spPr>
          <p:txBody>
            <a:bodyPr/>
            <a:lstStyle/>
            <a:p>
              <a:pPr algn="ctr"/>
              <a:r>
                <a:rPr lang="en-US" sz="1200"/>
                <a:t>kontakt sa pacijentom</a:t>
              </a:r>
              <a:endParaRPr lang="en-US"/>
            </a:p>
          </p:txBody>
        </p:sp>
        <p:sp>
          <p:nvSpPr>
            <p:cNvPr id="33" name="Line 84"/>
            <p:cNvSpPr>
              <a:spLocks noChangeShapeType="1"/>
            </p:cNvSpPr>
            <p:nvPr/>
          </p:nvSpPr>
          <p:spPr bwMode="auto">
            <a:xfrm flipV="1">
              <a:off x="7467" y="4505"/>
              <a:ext cx="228" cy="285"/>
            </a:xfrm>
            <a:prstGeom prst="line">
              <a:avLst/>
            </a:prstGeom>
            <a:noFill/>
            <a:ln w="9525">
              <a:solidFill>
                <a:srgbClr val="000000"/>
              </a:solidFill>
              <a:round/>
              <a:headEnd/>
              <a:tailEnd type="arrow" w="med" len="med"/>
            </a:ln>
            <a:effectLst/>
          </p:spPr>
          <p:txBody>
            <a:bodyPr/>
            <a:lstStyle/>
            <a:p>
              <a:endParaRPr lang="en-US"/>
            </a:p>
          </p:txBody>
        </p:sp>
        <p:sp>
          <p:nvSpPr>
            <p:cNvPr id="34" name="Line 85"/>
            <p:cNvSpPr>
              <a:spLocks noChangeShapeType="1"/>
            </p:cNvSpPr>
            <p:nvPr/>
          </p:nvSpPr>
          <p:spPr bwMode="auto">
            <a:xfrm flipH="1" flipV="1">
              <a:off x="6213" y="4448"/>
              <a:ext cx="342" cy="342"/>
            </a:xfrm>
            <a:prstGeom prst="line">
              <a:avLst/>
            </a:prstGeom>
            <a:noFill/>
            <a:ln w="9525">
              <a:solidFill>
                <a:srgbClr val="000000"/>
              </a:solidFill>
              <a:round/>
              <a:headEnd/>
              <a:tailEnd type="arrow" w="med" len="med"/>
            </a:ln>
            <a:effectLst/>
          </p:spPr>
          <p:txBody>
            <a:bodyPr/>
            <a:lstStyle/>
            <a:p>
              <a:endParaRPr lang="en-US"/>
            </a:p>
          </p:txBody>
        </p:sp>
        <p:grpSp>
          <p:nvGrpSpPr>
            <p:cNvPr id="41" name="Group 86"/>
            <p:cNvGrpSpPr>
              <a:grpSpLocks/>
            </p:cNvGrpSpPr>
            <p:nvPr/>
          </p:nvGrpSpPr>
          <p:grpSpPr bwMode="auto">
            <a:xfrm>
              <a:off x="1653" y="2768"/>
              <a:ext cx="1710" cy="2334"/>
              <a:chOff x="1653" y="2768"/>
              <a:chExt cx="1710" cy="2334"/>
            </a:xfrm>
          </p:grpSpPr>
          <p:sp>
            <p:nvSpPr>
              <p:cNvPr id="40" name="Line 87"/>
              <p:cNvSpPr>
                <a:spLocks noChangeShapeType="1"/>
              </p:cNvSpPr>
              <p:nvPr/>
            </p:nvSpPr>
            <p:spPr bwMode="auto">
              <a:xfrm>
                <a:off x="1653" y="3935"/>
                <a:ext cx="1710" cy="0"/>
              </a:xfrm>
              <a:prstGeom prst="line">
                <a:avLst/>
              </a:prstGeom>
              <a:noFill/>
              <a:ln w="19050">
                <a:solidFill>
                  <a:srgbClr val="000000"/>
                </a:solidFill>
                <a:round/>
                <a:headEnd/>
                <a:tailEnd/>
              </a:ln>
            </p:spPr>
            <p:txBody>
              <a:bodyPr/>
              <a:lstStyle/>
              <a:p>
                <a:endParaRPr lang="en-US"/>
              </a:p>
            </p:txBody>
          </p:sp>
          <p:grpSp>
            <p:nvGrpSpPr>
              <p:cNvPr id="42" name="Group 88"/>
              <p:cNvGrpSpPr>
                <a:grpSpLocks/>
              </p:cNvGrpSpPr>
              <p:nvPr/>
            </p:nvGrpSpPr>
            <p:grpSpPr bwMode="auto">
              <a:xfrm rot="-1315132">
                <a:off x="2223" y="2795"/>
                <a:ext cx="228" cy="1140"/>
                <a:chOff x="5586" y="2565"/>
                <a:chExt cx="228" cy="1140"/>
              </a:xfrm>
            </p:grpSpPr>
            <p:sp>
              <p:nvSpPr>
                <p:cNvPr id="56" name="Rectangle 89"/>
                <p:cNvSpPr>
                  <a:spLocks noChangeArrowheads="1"/>
                </p:cNvSpPr>
                <p:nvPr/>
              </p:nvSpPr>
              <p:spPr bwMode="auto">
                <a:xfrm>
                  <a:off x="5586" y="2907"/>
                  <a:ext cx="228" cy="798"/>
                </a:xfrm>
                <a:prstGeom prst="rect">
                  <a:avLst/>
                </a:prstGeom>
                <a:solidFill>
                  <a:srgbClr val="C0C0C0"/>
                </a:solidFill>
                <a:ln w="9525">
                  <a:solidFill>
                    <a:srgbClr val="000000"/>
                  </a:solidFill>
                  <a:miter lim="800000"/>
                  <a:headEnd/>
                  <a:tailEnd/>
                </a:ln>
              </p:spPr>
              <p:txBody>
                <a:bodyPr/>
                <a:lstStyle/>
                <a:p>
                  <a:endParaRPr lang="en-US"/>
                </a:p>
              </p:txBody>
            </p:sp>
            <p:sp>
              <p:nvSpPr>
                <p:cNvPr id="57" name="Line 90"/>
                <p:cNvSpPr>
                  <a:spLocks noChangeShapeType="1"/>
                </p:cNvSpPr>
                <p:nvPr/>
              </p:nvSpPr>
              <p:spPr bwMode="auto">
                <a:xfrm>
                  <a:off x="5700" y="2565"/>
                  <a:ext cx="0" cy="342"/>
                </a:xfrm>
                <a:prstGeom prst="line">
                  <a:avLst/>
                </a:prstGeom>
                <a:noFill/>
                <a:ln w="9525">
                  <a:solidFill>
                    <a:srgbClr val="000000"/>
                  </a:solidFill>
                  <a:round/>
                  <a:headEnd/>
                  <a:tailEnd/>
                </a:ln>
              </p:spPr>
              <p:txBody>
                <a:bodyPr/>
                <a:lstStyle/>
                <a:p>
                  <a:endParaRPr lang="en-US"/>
                </a:p>
              </p:txBody>
            </p:sp>
          </p:grpSp>
          <p:grpSp>
            <p:nvGrpSpPr>
              <p:cNvPr id="46" name="Group 91"/>
              <p:cNvGrpSpPr>
                <a:grpSpLocks/>
              </p:cNvGrpSpPr>
              <p:nvPr/>
            </p:nvGrpSpPr>
            <p:grpSpPr bwMode="auto">
              <a:xfrm rot="1143435">
                <a:off x="2679" y="2795"/>
                <a:ext cx="228" cy="1140"/>
                <a:chOff x="5586" y="2565"/>
                <a:chExt cx="228" cy="1140"/>
              </a:xfrm>
            </p:grpSpPr>
            <p:sp>
              <p:nvSpPr>
                <p:cNvPr id="54" name="Rectangle 92"/>
                <p:cNvSpPr>
                  <a:spLocks noChangeArrowheads="1"/>
                </p:cNvSpPr>
                <p:nvPr/>
              </p:nvSpPr>
              <p:spPr bwMode="auto">
                <a:xfrm>
                  <a:off x="5586" y="2907"/>
                  <a:ext cx="228" cy="798"/>
                </a:xfrm>
                <a:prstGeom prst="rect">
                  <a:avLst/>
                </a:prstGeom>
                <a:solidFill>
                  <a:srgbClr val="C0C0C0"/>
                </a:solidFill>
                <a:ln w="9525">
                  <a:solidFill>
                    <a:srgbClr val="000000"/>
                  </a:solidFill>
                  <a:miter lim="800000"/>
                  <a:headEnd/>
                  <a:tailEnd/>
                </a:ln>
              </p:spPr>
              <p:txBody>
                <a:bodyPr/>
                <a:lstStyle/>
                <a:p>
                  <a:endParaRPr lang="en-US"/>
                </a:p>
              </p:txBody>
            </p:sp>
            <p:sp>
              <p:nvSpPr>
                <p:cNvPr id="55" name="Line 93"/>
                <p:cNvSpPr>
                  <a:spLocks noChangeShapeType="1"/>
                </p:cNvSpPr>
                <p:nvPr/>
              </p:nvSpPr>
              <p:spPr bwMode="auto">
                <a:xfrm>
                  <a:off x="5700" y="2565"/>
                  <a:ext cx="0" cy="342"/>
                </a:xfrm>
                <a:prstGeom prst="line">
                  <a:avLst/>
                </a:prstGeom>
                <a:noFill/>
                <a:ln w="9525">
                  <a:solidFill>
                    <a:srgbClr val="000000"/>
                  </a:solidFill>
                  <a:round/>
                  <a:headEnd/>
                  <a:tailEnd/>
                </a:ln>
              </p:spPr>
              <p:txBody>
                <a:bodyPr/>
                <a:lstStyle/>
                <a:p>
                  <a:endParaRPr lang="en-US"/>
                </a:p>
              </p:txBody>
            </p:sp>
          </p:grpSp>
          <p:sp>
            <p:nvSpPr>
              <p:cNvPr id="43" name="Line 94"/>
              <p:cNvSpPr>
                <a:spLocks noChangeShapeType="1"/>
              </p:cNvSpPr>
              <p:nvPr/>
            </p:nvSpPr>
            <p:spPr bwMode="auto">
              <a:xfrm flipH="1">
                <a:off x="2052" y="3935"/>
                <a:ext cx="513" cy="1140"/>
              </a:xfrm>
              <a:prstGeom prst="line">
                <a:avLst/>
              </a:prstGeom>
              <a:noFill/>
              <a:ln w="9525">
                <a:solidFill>
                  <a:srgbClr val="000000"/>
                </a:solidFill>
                <a:prstDash val="dash"/>
                <a:round/>
                <a:headEnd/>
                <a:tailEnd/>
              </a:ln>
            </p:spPr>
            <p:txBody>
              <a:bodyPr/>
              <a:lstStyle/>
              <a:p>
                <a:endParaRPr lang="en-US"/>
              </a:p>
            </p:txBody>
          </p:sp>
          <p:sp>
            <p:nvSpPr>
              <p:cNvPr id="44" name="Line 95"/>
              <p:cNvSpPr>
                <a:spLocks noChangeShapeType="1"/>
              </p:cNvSpPr>
              <p:nvPr/>
            </p:nvSpPr>
            <p:spPr bwMode="auto">
              <a:xfrm>
                <a:off x="2565" y="3935"/>
                <a:ext cx="513" cy="1140"/>
              </a:xfrm>
              <a:prstGeom prst="line">
                <a:avLst/>
              </a:prstGeom>
              <a:noFill/>
              <a:ln w="9525">
                <a:solidFill>
                  <a:srgbClr val="000000"/>
                </a:solidFill>
                <a:prstDash val="dash"/>
                <a:round/>
                <a:headEnd/>
                <a:tailEnd/>
              </a:ln>
            </p:spPr>
            <p:txBody>
              <a:bodyPr/>
              <a:lstStyle/>
              <a:p>
                <a:endParaRPr lang="en-US"/>
              </a:p>
            </p:txBody>
          </p:sp>
          <p:sp>
            <p:nvSpPr>
              <p:cNvPr id="45" name="Freeform 96"/>
              <p:cNvSpPr>
                <a:spLocks/>
              </p:cNvSpPr>
              <p:nvPr/>
            </p:nvSpPr>
            <p:spPr bwMode="auto">
              <a:xfrm flipV="1">
                <a:off x="2109" y="4961"/>
                <a:ext cx="912" cy="141"/>
              </a:xfrm>
              <a:custGeom>
                <a:avLst/>
                <a:gdLst/>
                <a:ahLst/>
                <a:cxnLst>
                  <a:cxn ang="0">
                    <a:pos x="0" y="311"/>
                  </a:cxn>
                  <a:cxn ang="0">
                    <a:pos x="303" y="160"/>
                  </a:cxn>
                  <a:cxn ang="0">
                    <a:pos x="533" y="80"/>
                  </a:cxn>
                  <a:cxn ang="0">
                    <a:pos x="763" y="30"/>
                  </a:cxn>
                  <a:cxn ang="0">
                    <a:pos x="993" y="0"/>
                  </a:cxn>
                  <a:cxn ang="0">
                    <a:pos x="1263" y="40"/>
                  </a:cxn>
                  <a:cxn ang="0">
                    <a:pos x="1513" y="110"/>
                  </a:cxn>
                  <a:cxn ang="0">
                    <a:pos x="1753" y="200"/>
                  </a:cxn>
                  <a:cxn ang="0">
                    <a:pos x="1995" y="312"/>
                  </a:cxn>
                </a:cxnLst>
                <a:rect l="0" t="0" r="r" b="b"/>
                <a:pathLst>
                  <a:path w="1995" h="312">
                    <a:moveTo>
                      <a:pt x="0" y="311"/>
                    </a:moveTo>
                    <a:lnTo>
                      <a:pt x="303" y="160"/>
                    </a:lnTo>
                    <a:lnTo>
                      <a:pt x="533" y="80"/>
                    </a:lnTo>
                    <a:lnTo>
                      <a:pt x="763" y="30"/>
                    </a:lnTo>
                    <a:lnTo>
                      <a:pt x="993" y="0"/>
                    </a:lnTo>
                    <a:lnTo>
                      <a:pt x="1263" y="40"/>
                    </a:lnTo>
                    <a:lnTo>
                      <a:pt x="1513" y="110"/>
                    </a:lnTo>
                    <a:lnTo>
                      <a:pt x="1753" y="200"/>
                    </a:lnTo>
                    <a:lnTo>
                      <a:pt x="1995" y="312"/>
                    </a:lnTo>
                  </a:path>
                </a:pathLst>
              </a:custGeom>
              <a:noFill/>
              <a:ln w="9525">
                <a:solidFill>
                  <a:srgbClr val="000000"/>
                </a:solidFill>
                <a:round/>
                <a:headEnd type="triangle" w="sm" len="sm"/>
                <a:tailEnd type="triangle" w="sm" len="sm"/>
              </a:ln>
            </p:spPr>
            <p:txBody>
              <a:bodyPr/>
              <a:lstStyle/>
              <a:p>
                <a:endParaRPr lang="en-US"/>
              </a:p>
            </p:txBody>
          </p:sp>
          <p:grpSp>
            <p:nvGrpSpPr>
              <p:cNvPr id="47" name="Group 97"/>
              <p:cNvGrpSpPr>
                <a:grpSpLocks/>
              </p:cNvGrpSpPr>
              <p:nvPr/>
            </p:nvGrpSpPr>
            <p:grpSpPr bwMode="auto">
              <a:xfrm rot="-1315132">
                <a:off x="2223" y="2795"/>
                <a:ext cx="228" cy="1140"/>
                <a:chOff x="5586" y="2565"/>
                <a:chExt cx="228" cy="1140"/>
              </a:xfrm>
            </p:grpSpPr>
            <p:sp>
              <p:nvSpPr>
                <p:cNvPr id="52" name="Rectangle 98"/>
                <p:cNvSpPr>
                  <a:spLocks noChangeArrowheads="1"/>
                </p:cNvSpPr>
                <p:nvPr/>
              </p:nvSpPr>
              <p:spPr bwMode="auto">
                <a:xfrm>
                  <a:off x="5586" y="2907"/>
                  <a:ext cx="228" cy="798"/>
                </a:xfrm>
                <a:prstGeom prst="rect">
                  <a:avLst/>
                </a:prstGeom>
                <a:solidFill>
                  <a:srgbClr val="C0C0C0"/>
                </a:solidFill>
                <a:ln w="9525">
                  <a:solidFill>
                    <a:srgbClr val="000000"/>
                  </a:solidFill>
                  <a:miter lim="800000"/>
                  <a:headEnd/>
                  <a:tailEnd/>
                </a:ln>
              </p:spPr>
              <p:txBody>
                <a:bodyPr/>
                <a:lstStyle/>
                <a:p>
                  <a:endParaRPr lang="en-US"/>
                </a:p>
              </p:txBody>
            </p:sp>
            <p:sp>
              <p:nvSpPr>
                <p:cNvPr id="53" name="Line 99"/>
                <p:cNvSpPr>
                  <a:spLocks noChangeShapeType="1"/>
                </p:cNvSpPr>
                <p:nvPr/>
              </p:nvSpPr>
              <p:spPr bwMode="auto">
                <a:xfrm>
                  <a:off x="5700" y="2565"/>
                  <a:ext cx="0" cy="342"/>
                </a:xfrm>
                <a:prstGeom prst="line">
                  <a:avLst/>
                </a:prstGeom>
                <a:noFill/>
                <a:ln w="9525">
                  <a:solidFill>
                    <a:srgbClr val="000000"/>
                  </a:solidFill>
                  <a:round/>
                  <a:headEnd/>
                  <a:tailEnd/>
                </a:ln>
              </p:spPr>
              <p:txBody>
                <a:bodyPr/>
                <a:lstStyle/>
                <a:p>
                  <a:endParaRPr lang="en-US"/>
                </a:p>
              </p:txBody>
            </p:sp>
          </p:grpSp>
          <p:grpSp>
            <p:nvGrpSpPr>
              <p:cNvPr id="79" name="Group 100"/>
              <p:cNvGrpSpPr>
                <a:grpSpLocks/>
              </p:cNvGrpSpPr>
              <p:nvPr/>
            </p:nvGrpSpPr>
            <p:grpSpPr bwMode="auto">
              <a:xfrm rot="1143435">
                <a:off x="2679" y="2795"/>
                <a:ext cx="228" cy="1140"/>
                <a:chOff x="5586" y="2565"/>
                <a:chExt cx="228" cy="1140"/>
              </a:xfrm>
            </p:grpSpPr>
            <p:sp>
              <p:nvSpPr>
                <p:cNvPr id="50" name="Rectangle 101"/>
                <p:cNvSpPr>
                  <a:spLocks noChangeArrowheads="1"/>
                </p:cNvSpPr>
                <p:nvPr/>
              </p:nvSpPr>
              <p:spPr bwMode="auto">
                <a:xfrm>
                  <a:off x="5586" y="2907"/>
                  <a:ext cx="228" cy="798"/>
                </a:xfrm>
                <a:prstGeom prst="rect">
                  <a:avLst/>
                </a:prstGeom>
                <a:solidFill>
                  <a:srgbClr val="C0C0C0"/>
                </a:solidFill>
                <a:ln w="9525">
                  <a:solidFill>
                    <a:srgbClr val="000000"/>
                  </a:solidFill>
                  <a:miter lim="800000"/>
                  <a:headEnd/>
                  <a:tailEnd/>
                </a:ln>
              </p:spPr>
              <p:txBody>
                <a:bodyPr/>
                <a:lstStyle/>
                <a:p>
                  <a:endParaRPr lang="en-US"/>
                </a:p>
              </p:txBody>
            </p:sp>
            <p:sp>
              <p:nvSpPr>
                <p:cNvPr id="51" name="Line 102"/>
                <p:cNvSpPr>
                  <a:spLocks noChangeShapeType="1"/>
                </p:cNvSpPr>
                <p:nvPr/>
              </p:nvSpPr>
              <p:spPr bwMode="auto">
                <a:xfrm>
                  <a:off x="5700" y="2565"/>
                  <a:ext cx="0" cy="342"/>
                </a:xfrm>
                <a:prstGeom prst="line">
                  <a:avLst/>
                </a:prstGeom>
                <a:noFill/>
                <a:ln w="9525">
                  <a:solidFill>
                    <a:srgbClr val="000000"/>
                  </a:solidFill>
                  <a:round/>
                  <a:headEnd/>
                  <a:tailEnd/>
                </a:ln>
              </p:spPr>
              <p:txBody>
                <a:bodyPr/>
                <a:lstStyle/>
                <a:p>
                  <a:endParaRPr lang="en-US"/>
                </a:p>
              </p:txBody>
            </p:sp>
          </p:grpSp>
          <p:sp>
            <p:nvSpPr>
              <p:cNvPr id="48" name="Freeform 103"/>
              <p:cNvSpPr>
                <a:spLocks/>
              </p:cNvSpPr>
              <p:nvPr/>
            </p:nvSpPr>
            <p:spPr bwMode="auto">
              <a:xfrm flipV="1">
                <a:off x="2109" y="4961"/>
                <a:ext cx="912" cy="141"/>
              </a:xfrm>
              <a:custGeom>
                <a:avLst/>
                <a:gdLst/>
                <a:ahLst/>
                <a:cxnLst>
                  <a:cxn ang="0">
                    <a:pos x="0" y="311"/>
                  </a:cxn>
                  <a:cxn ang="0">
                    <a:pos x="303" y="160"/>
                  </a:cxn>
                  <a:cxn ang="0">
                    <a:pos x="533" y="80"/>
                  </a:cxn>
                  <a:cxn ang="0">
                    <a:pos x="763" y="30"/>
                  </a:cxn>
                  <a:cxn ang="0">
                    <a:pos x="993" y="0"/>
                  </a:cxn>
                  <a:cxn ang="0">
                    <a:pos x="1263" y="40"/>
                  </a:cxn>
                  <a:cxn ang="0">
                    <a:pos x="1513" y="110"/>
                  </a:cxn>
                  <a:cxn ang="0">
                    <a:pos x="1753" y="200"/>
                  </a:cxn>
                  <a:cxn ang="0">
                    <a:pos x="1995" y="312"/>
                  </a:cxn>
                </a:cxnLst>
                <a:rect l="0" t="0" r="r" b="b"/>
                <a:pathLst>
                  <a:path w="1995" h="312">
                    <a:moveTo>
                      <a:pt x="0" y="311"/>
                    </a:moveTo>
                    <a:lnTo>
                      <a:pt x="303" y="160"/>
                    </a:lnTo>
                    <a:lnTo>
                      <a:pt x="533" y="80"/>
                    </a:lnTo>
                    <a:lnTo>
                      <a:pt x="763" y="30"/>
                    </a:lnTo>
                    <a:lnTo>
                      <a:pt x="993" y="0"/>
                    </a:lnTo>
                    <a:lnTo>
                      <a:pt x="1263" y="40"/>
                    </a:lnTo>
                    <a:lnTo>
                      <a:pt x="1513" y="110"/>
                    </a:lnTo>
                    <a:lnTo>
                      <a:pt x="1753" y="200"/>
                    </a:lnTo>
                    <a:lnTo>
                      <a:pt x="1995" y="312"/>
                    </a:lnTo>
                  </a:path>
                </a:pathLst>
              </a:custGeom>
              <a:noFill/>
              <a:ln w="9525">
                <a:solidFill>
                  <a:srgbClr val="000000"/>
                </a:solidFill>
                <a:round/>
                <a:headEnd type="triangle" w="sm" len="sm"/>
                <a:tailEnd type="triangle" w="sm" len="sm"/>
              </a:ln>
            </p:spPr>
            <p:txBody>
              <a:bodyPr/>
              <a:lstStyle/>
              <a:p>
                <a:endParaRPr lang="en-US"/>
              </a:p>
            </p:txBody>
          </p:sp>
          <p:sp>
            <p:nvSpPr>
              <p:cNvPr id="49" name="Freeform 104"/>
              <p:cNvSpPr>
                <a:spLocks/>
              </p:cNvSpPr>
              <p:nvPr/>
            </p:nvSpPr>
            <p:spPr bwMode="auto">
              <a:xfrm>
                <a:off x="2166" y="2768"/>
                <a:ext cx="798" cy="141"/>
              </a:xfrm>
              <a:custGeom>
                <a:avLst/>
                <a:gdLst/>
                <a:ahLst/>
                <a:cxnLst>
                  <a:cxn ang="0">
                    <a:pos x="0" y="311"/>
                  </a:cxn>
                  <a:cxn ang="0">
                    <a:pos x="303" y="160"/>
                  </a:cxn>
                  <a:cxn ang="0">
                    <a:pos x="533" y="80"/>
                  </a:cxn>
                  <a:cxn ang="0">
                    <a:pos x="763" y="30"/>
                  </a:cxn>
                  <a:cxn ang="0">
                    <a:pos x="993" y="0"/>
                  </a:cxn>
                  <a:cxn ang="0">
                    <a:pos x="1263" y="40"/>
                  </a:cxn>
                  <a:cxn ang="0">
                    <a:pos x="1513" y="110"/>
                  </a:cxn>
                  <a:cxn ang="0">
                    <a:pos x="1753" y="200"/>
                  </a:cxn>
                  <a:cxn ang="0">
                    <a:pos x="1995" y="312"/>
                  </a:cxn>
                </a:cxnLst>
                <a:rect l="0" t="0" r="r" b="b"/>
                <a:pathLst>
                  <a:path w="1995" h="312">
                    <a:moveTo>
                      <a:pt x="0" y="311"/>
                    </a:moveTo>
                    <a:lnTo>
                      <a:pt x="303" y="160"/>
                    </a:lnTo>
                    <a:lnTo>
                      <a:pt x="533" y="80"/>
                    </a:lnTo>
                    <a:lnTo>
                      <a:pt x="763" y="30"/>
                    </a:lnTo>
                    <a:lnTo>
                      <a:pt x="993" y="0"/>
                    </a:lnTo>
                    <a:lnTo>
                      <a:pt x="1263" y="40"/>
                    </a:lnTo>
                    <a:lnTo>
                      <a:pt x="1513" y="110"/>
                    </a:lnTo>
                    <a:lnTo>
                      <a:pt x="1753" y="200"/>
                    </a:lnTo>
                    <a:lnTo>
                      <a:pt x="1995" y="312"/>
                    </a:lnTo>
                  </a:path>
                </a:pathLst>
              </a:custGeom>
              <a:noFill/>
              <a:ln w="9525">
                <a:solidFill>
                  <a:srgbClr val="000000"/>
                </a:solidFill>
                <a:round/>
                <a:headEnd type="triangle" w="sm" len="sm"/>
                <a:tailEnd type="triangle" w="sm" len="sm"/>
              </a:ln>
            </p:spPr>
            <p:txBody>
              <a:bodyPr/>
              <a:lstStyle/>
              <a:p>
                <a:endParaRPr lang="en-US"/>
              </a:p>
            </p:txBody>
          </p:sp>
        </p:grpSp>
        <p:sp>
          <p:nvSpPr>
            <p:cNvPr id="36" name="Text Box 105"/>
            <p:cNvSpPr txBox="1">
              <a:spLocks noChangeArrowheads="1"/>
            </p:cNvSpPr>
            <p:nvPr/>
          </p:nvSpPr>
          <p:spPr bwMode="auto">
            <a:xfrm>
              <a:off x="5187" y="5360"/>
              <a:ext cx="570" cy="456"/>
            </a:xfrm>
            <a:prstGeom prst="rect">
              <a:avLst/>
            </a:prstGeom>
            <a:noFill/>
            <a:ln w="9525">
              <a:noFill/>
              <a:miter lim="800000"/>
              <a:headEnd/>
              <a:tailEnd/>
            </a:ln>
            <a:effectLst/>
          </p:spPr>
          <p:txBody>
            <a:bodyPr/>
            <a:lstStyle/>
            <a:p>
              <a:r>
                <a:rPr lang="en-US" sz="1200" b="1"/>
                <a:t>b</a:t>
              </a:r>
              <a:endParaRPr lang="en-US"/>
            </a:p>
          </p:txBody>
        </p:sp>
        <p:sp>
          <p:nvSpPr>
            <p:cNvPr id="37" name="Text Box 106"/>
            <p:cNvSpPr txBox="1">
              <a:spLocks noChangeArrowheads="1"/>
            </p:cNvSpPr>
            <p:nvPr/>
          </p:nvSpPr>
          <p:spPr bwMode="auto">
            <a:xfrm>
              <a:off x="2451" y="5360"/>
              <a:ext cx="570" cy="456"/>
            </a:xfrm>
            <a:prstGeom prst="rect">
              <a:avLst/>
            </a:prstGeom>
            <a:noFill/>
            <a:ln w="9525">
              <a:noFill/>
              <a:miter lim="800000"/>
              <a:headEnd/>
              <a:tailEnd/>
            </a:ln>
            <a:effectLst/>
          </p:spPr>
          <p:txBody>
            <a:bodyPr/>
            <a:lstStyle/>
            <a:p>
              <a:r>
                <a:rPr lang="en-US" sz="1200" b="1"/>
                <a:t>a</a:t>
              </a:r>
              <a:endParaRPr lang="en-US"/>
            </a:p>
          </p:txBody>
        </p:sp>
        <p:sp>
          <p:nvSpPr>
            <p:cNvPr id="38" name="Text Box 107"/>
            <p:cNvSpPr txBox="1">
              <a:spLocks noChangeArrowheads="1"/>
            </p:cNvSpPr>
            <p:nvPr/>
          </p:nvSpPr>
          <p:spPr bwMode="auto">
            <a:xfrm>
              <a:off x="8607" y="5360"/>
              <a:ext cx="570" cy="456"/>
            </a:xfrm>
            <a:prstGeom prst="rect">
              <a:avLst/>
            </a:prstGeom>
            <a:noFill/>
            <a:ln w="9525">
              <a:noFill/>
              <a:miter lim="800000"/>
              <a:headEnd/>
              <a:tailEnd/>
            </a:ln>
            <a:effectLst/>
          </p:spPr>
          <p:txBody>
            <a:bodyPr/>
            <a:lstStyle/>
            <a:p>
              <a:r>
                <a:rPr lang="en-US" sz="1200" b="1"/>
                <a:t>c</a:t>
              </a:r>
              <a:endParaRPr lang="en-US"/>
            </a:p>
          </p:txBody>
        </p:sp>
        <p:sp>
          <p:nvSpPr>
            <p:cNvPr id="39" name="Text Box 108"/>
            <p:cNvSpPr txBox="1">
              <a:spLocks noChangeArrowheads="1"/>
            </p:cNvSpPr>
            <p:nvPr/>
          </p:nvSpPr>
          <p:spPr bwMode="auto">
            <a:xfrm>
              <a:off x="5301" y="5759"/>
              <a:ext cx="1140" cy="456"/>
            </a:xfrm>
            <a:prstGeom prst="rect">
              <a:avLst/>
            </a:prstGeom>
            <a:noFill/>
            <a:ln w="9525">
              <a:noFill/>
              <a:miter lim="800000"/>
              <a:headEnd/>
              <a:tailEnd/>
            </a:ln>
            <a:effectLst/>
          </p:spPr>
          <p:txBody>
            <a:bodyPr/>
            <a:lstStyle/>
            <a:p>
              <a:endParaRPr lang="en-US"/>
            </a:p>
          </p:txBody>
        </p:sp>
      </p:grpSp>
      <p:grpSp>
        <p:nvGrpSpPr>
          <p:cNvPr id="109" name="Group 109"/>
          <p:cNvGrpSpPr>
            <a:grpSpLocks/>
          </p:cNvGrpSpPr>
          <p:nvPr/>
        </p:nvGrpSpPr>
        <p:grpSpPr bwMode="auto">
          <a:xfrm>
            <a:off x="304800" y="4267200"/>
            <a:ext cx="1752600" cy="1905000"/>
            <a:chOff x="8265" y="8379"/>
            <a:chExt cx="1938" cy="2264"/>
          </a:xfrm>
        </p:grpSpPr>
        <p:grpSp>
          <p:nvGrpSpPr>
            <p:cNvPr id="110" name="Group 110"/>
            <p:cNvGrpSpPr>
              <a:grpSpLocks/>
            </p:cNvGrpSpPr>
            <p:nvPr/>
          </p:nvGrpSpPr>
          <p:grpSpPr bwMode="auto">
            <a:xfrm>
              <a:off x="8379" y="8379"/>
              <a:ext cx="1710" cy="1083"/>
              <a:chOff x="5301" y="8322"/>
              <a:chExt cx="1710" cy="1083"/>
            </a:xfrm>
          </p:grpSpPr>
          <p:sp>
            <p:nvSpPr>
              <p:cNvPr id="114" name="Line 111"/>
              <p:cNvSpPr>
                <a:spLocks noChangeShapeType="1"/>
              </p:cNvSpPr>
              <p:nvPr/>
            </p:nvSpPr>
            <p:spPr bwMode="auto">
              <a:xfrm>
                <a:off x="5301" y="9405"/>
                <a:ext cx="1710" cy="0"/>
              </a:xfrm>
              <a:prstGeom prst="line">
                <a:avLst/>
              </a:prstGeom>
              <a:noFill/>
              <a:ln w="19050">
                <a:solidFill>
                  <a:srgbClr val="000000"/>
                </a:solidFill>
                <a:round/>
                <a:headEnd/>
                <a:tailEnd/>
              </a:ln>
            </p:spPr>
            <p:txBody>
              <a:bodyPr/>
              <a:lstStyle/>
              <a:p>
                <a:endParaRPr lang="en-US"/>
              </a:p>
            </p:txBody>
          </p:sp>
          <p:sp>
            <p:nvSpPr>
              <p:cNvPr id="115" name="Rectangle 112" descr="Dark vertical"/>
              <p:cNvSpPr>
                <a:spLocks noChangeArrowheads="1"/>
              </p:cNvSpPr>
              <p:nvPr/>
            </p:nvSpPr>
            <p:spPr bwMode="auto">
              <a:xfrm>
                <a:off x="5928" y="9291"/>
                <a:ext cx="399" cy="114"/>
              </a:xfrm>
              <a:prstGeom prst="rect">
                <a:avLst/>
              </a:prstGeom>
              <a:pattFill prst="dkVert">
                <a:fgClr>
                  <a:srgbClr val="333333"/>
                </a:fgClr>
                <a:bgClr>
                  <a:srgbClr val="FFFFFF"/>
                </a:bgClr>
              </a:pattFill>
              <a:ln w="9525">
                <a:solidFill>
                  <a:srgbClr val="000000"/>
                </a:solidFill>
                <a:miter lim="800000"/>
                <a:headEnd/>
                <a:tailEnd/>
              </a:ln>
              <a:effectLst/>
            </p:spPr>
            <p:txBody>
              <a:bodyPr/>
              <a:lstStyle/>
              <a:p>
                <a:endParaRPr lang="en-US"/>
              </a:p>
            </p:txBody>
          </p:sp>
          <p:sp>
            <p:nvSpPr>
              <p:cNvPr id="116" name="Rectangle 113"/>
              <p:cNvSpPr>
                <a:spLocks noChangeArrowheads="1"/>
              </p:cNvSpPr>
              <p:nvPr/>
            </p:nvSpPr>
            <p:spPr bwMode="auto">
              <a:xfrm>
                <a:off x="5643" y="8322"/>
                <a:ext cx="912" cy="969"/>
              </a:xfrm>
              <a:prstGeom prst="rect">
                <a:avLst/>
              </a:prstGeom>
              <a:noFill/>
              <a:ln w="9525">
                <a:solidFill>
                  <a:srgbClr val="000000"/>
                </a:solidFill>
                <a:miter lim="800000"/>
                <a:headEnd/>
                <a:tailEnd/>
              </a:ln>
              <a:effectLst/>
            </p:spPr>
            <p:txBody>
              <a:bodyPr/>
              <a:lstStyle/>
              <a:p>
                <a:endParaRPr lang="en-US"/>
              </a:p>
            </p:txBody>
          </p:sp>
        </p:grpSp>
        <p:sp>
          <p:nvSpPr>
            <p:cNvPr id="111" name="Line 114"/>
            <p:cNvSpPr>
              <a:spLocks noChangeShapeType="1"/>
            </p:cNvSpPr>
            <p:nvPr/>
          </p:nvSpPr>
          <p:spPr bwMode="auto">
            <a:xfrm flipH="1">
              <a:off x="8265" y="9462"/>
              <a:ext cx="741" cy="1140"/>
            </a:xfrm>
            <a:prstGeom prst="line">
              <a:avLst/>
            </a:prstGeom>
            <a:noFill/>
            <a:ln w="9525">
              <a:solidFill>
                <a:srgbClr val="000000"/>
              </a:solidFill>
              <a:prstDash val="dash"/>
              <a:round/>
              <a:headEnd/>
              <a:tailEnd/>
            </a:ln>
            <a:effectLst/>
          </p:spPr>
          <p:txBody>
            <a:bodyPr/>
            <a:lstStyle/>
            <a:p>
              <a:endParaRPr lang="en-US"/>
            </a:p>
          </p:txBody>
        </p:sp>
        <p:sp>
          <p:nvSpPr>
            <p:cNvPr id="112" name="Line 115"/>
            <p:cNvSpPr>
              <a:spLocks noChangeShapeType="1"/>
            </p:cNvSpPr>
            <p:nvPr/>
          </p:nvSpPr>
          <p:spPr bwMode="auto">
            <a:xfrm>
              <a:off x="9405" y="9462"/>
              <a:ext cx="798" cy="1140"/>
            </a:xfrm>
            <a:prstGeom prst="line">
              <a:avLst/>
            </a:prstGeom>
            <a:noFill/>
            <a:ln w="9525">
              <a:solidFill>
                <a:srgbClr val="000000"/>
              </a:solidFill>
              <a:prstDash val="dash"/>
              <a:round/>
              <a:headEnd/>
              <a:tailEnd/>
            </a:ln>
            <a:effectLst/>
          </p:spPr>
          <p:txBody>
            <a:bodyPr/>
            <a:lstStyle/>
            <a:p>
              <a:endParaRPr lang="en-US"/>
            </a:p>
          </p:txBody>
        </p:sp>
        <p:sp>
          <p:nvSpPr>
            <p:cNvPr id="113" name="Freeform 116"/>
            <p:cNvSpPr>
              <a:spLocks/>
            </p:cNvSpPr>
            <p:nvPr/>
          </p:nvSpPr>
          <p:spPr bwMode="auto">
            <a:xfrm>
              <a:off x="8379" y="10431"/>
              <a:ext cx="1710" cy="212"/>
            </a:xfrm>
            <a:custGeom>
              <a:avLst/>
              <a:gdLst/>
              <a:ahLst/>
              <a:cxnLst>
                <a:cxn ang="0">
                  <a:pos x="0" y="0"/>
                </a:cxn>
                <a:cxn ang="0">
                  <a:pos x="251" y="119"/>
                </a:cxn>
                <a:cxn ang="0">
                  <a:pos x="476" y="194"/>
                </a:cxn>
                <a:cxn ang="0">
                  <a:pos x="738" y="254"/>
                </a:cxn>
                <a:cxn ang="0">
                  <a:pos x="978" y="269"/>
                </a:cxn>
                <a:cxn ang="0">
                  <a:pos x="1196" y="254"/>
                </a:cxn>
                <a:cxn ang="0">
                  <a:pos x="1443" y="194"/>
                </a:cxn>
                <a:cxn ang="0">
                  <a:pos x="1653" y="96"/>
                </a:cxn>
                <a:cxn ang="0">
                  <a:pos x="1824" y="1"/>
                </a:cxn>
              </a:cxnLst>
              <a:rect l="0" t="0" r="r" b="b"/>
              <a:pathLst>
                <a:path w="1824" h="269">
                  <a:moveTo>
                    <a:pt x="0" y="0"/>
                  </a:moveTo>
                  <a:lnTo>
                    <a:pt x="251" y="119"/>
                  </a:lnTo>
                  <a:lnTo>
                    <a:pt x="476" y="194"/>
                  </a:lnTo>
                  <a:lnTo>
                    <a:pt x="738" y="254"/>
                  </a:lnTo>
                  <a:lnTo>
                    <a:pt x="978" y="269"/>
                  </a:lnTo>
                  <a:lnTo>
                    <a:pt x="1196" y="254"/>
                  </a:lnTo>
                  <a:lnTo>
                    <a:pt x="1443" y="194"/>
                  </a:lnTo>
                  <a:lnTo>
                    <a:pt x="1653" y="96"/>
                  </a:lnTo>
                  <a:lnTo>
                    <a:pt x="1824" y="1"/>
                  </a:lnTo>
                </a:path>
              </a:pathLst>
            </a:custGeom>
            <a:noFill/>
            <a:ln w="9525" cap="flat" cmpd="sng">
              <a:solidFill>
                <a:srgbClr val="000000"/>
              </a:solidFill>
              <a:prstDash val="solid"/>
              <a:round/>
              <a:headEnd type="triangle" w="sm" len="sm"/>
              <a:tailEnd type="triangle" w="sm" len="sm"/>
            </a:ln>
            <a:effectLst/>
          </p:spPr>
          <p:txBody>
            <a:bodyPr/>
            <a:lstStyle/>
            <a:p>
              <a:endParaRPr lang="en-US"/>
            </a:p>
          </p:txBody>
        </p:sp>
      </p:grpSp>
      <p:pic>
        <p:nvPicPr>
          <p:cNvPr id="117" name="Picture 121" descr="Linear1"/>
          <p:cNvPicPr>
            <a:picLocks noChangeAspect="1" noChangeArrowheads="1" noCrop="1"/>
          </p:cNvPicPr>
          <p:nvPr/>
        </p:nvPicPr>
        <p:blipFill>
          <a:blip r:embed="rId2"/>
          <a:srcRect/>
          <a:stretch>
            <a:fillRect/>
          </a:stretch>
        </p:blipFill>
        <p:spPr>
          <a:xfrm>
            <a:off x="3124200" y="3962400"/>
            <a:ext cx="2503488" cy="2492375"/>
          </a:xfrm>
          <a:prstGeom prst="rect">
            <a:avLst/>
          </a:prstGeom>
          <a:noFill/>
          <a:ln/>
        </p:spPr>
      </p:pic>
      <p:pic>
        <p:nvPicPr>
          <p:cNvPr id="118" name="Picture 117" descr="sektor3_2"/>
          <p:cNvPicPr>
            <a:picLocks noChangeAspect="1" noChangeArrowheads="1" noCrop="1"/>
          </p:cNvPicPr>
          <p:nvPr/>
        </p:nvPicPr>
        <p:blipFill>
          <a:blip r:embed="rId3"/>
          <a:srcRect/>
          <a:stretch>
            <a:fillRect/>
          </a:stretch>
        </p:blipFill>
        <p:spPr>
          <a:xfrm>
            <a:off x="6172200" y="3733800"/>
            <a:ext cx="2505075" cy="2867025"/>
          </a:xfrm>
          <a:prstGeom prst="rect">
            <a:avLst/>
          </a:prstGeom>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4" descr="basic-01"/>
          <p:cNvPicPr>
            <a:picLocks noChangeAspect="1" noChangeArrowheads="1"/>
          </p:cNvPicPr>
          <p:nvPr/>
        </p:nvPicPr>
        <p:blipFill>
          <a:blip r:embed="rId2"/>
          <a:srcRect/>
          <a:stretch>
            <a:fillRect/>
          </a:stretch>
        </p:blipFill>
        <p:spPr>
          <a:xfrm>
            <a:off x="457200" y="228600"/>
            <a:ext cx="4405313" cy="5897563"/>
          </a:xfrm>
          <a:prstGeom prst="rect">
            <a:avLst/>
          </a:prstGeom>
          <a:noFill/>
          <a:ln/>
        </p:spPr>
      </p:pic>
      <p:pic>
        <p:nvPicPr>
          <p:cNvPr id="5" name="Picture 3" descr="laxmm_1"/>
          <p:cNvPicPr>
            <a:picLocks noChangeAspect="1" noChangeArrowheads="1" noCrop="1"/>
          </p:cNvPicPr>
          <p:nvPr/>
        </p:nvPicPr>
        <p:blipFill>
          <a:blip r:embed="rId3"/>
          <a:srcRect/>
          <a:stretch>
            <a:fillRect/>
          </a:stretch>
        </p:blipFill>
        <p:spPr>
          <a:xfrm>
            <a:off x="4953000" y="381000"/>
            <a:ext cx="4114800" cy="2763837"/>
          </a:xfrm>
          <a:prstGeom prst="rect">
            <a:avLst/>
          </a:prstGeom>
          <a:noFill/>
          <a:ln/>
        </p:spPr>
      </p:pic>
      <p:pic>
        <p:nvPicPr>
          <p:cNvPr id="6" name="Picture 4" descr="Fig 6"/>
          <p:cNvPicPr>
            <a:picLocks noChangeAspect="1" noChangeArrowheads="1" noCrop="1"/>
          </p:cNvPicPr>
          <p:nvPr/>
        </p:nvPicPr>
        <p:blipFill>
          <a:blip r:embed="rId4"/>
          <a:srcRect/>
          <a:stretch>
            <a:fillRect/>
          </a:stretch>
        </p:blipFill>
        <p:spPr>
          <a:xfrm>
            <a:off x="5334000" y="3505200"/>
            <a:ext cx="3505200" cy="2819400"/>
          </a:xfrm>
          <a:prstGeom prst="rect">
            <a:avLst/>
          </a:prstGeom>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t>
            </a:r>
            <a:r>
              <a:rPr lang="sr-Latn-RS" dirty="0" smtClean="0"/>
              <a:t>onografija</a:t>
            </a:r>
            <a:r>
              <a:rPr lang="en-US" dirty="0" smtClean="0"/>
              <a:t> – D</a:t>
            </a:r>
            <a:r>
              <a:rPr lang="sr-Latn-RS" dirty="0" smtClean="0"/>
              <a:t>ijagnostička </a:t>
            </a:r>
            <a:r>
              <a:rPr lang="en-US" dirty="0" smtClean="0"/>
              <a:t>P</a:t>
            </a:r>
            <a:r>
              <a:rPr lang="sr-Latn-RS" dirty="0" smtClean="0"/>
              <a:t>rimena</a:t>
            </a:r>
            <a:r>
              <a:rPr lang="en-US" dirty="0" smtClean="0"/>
              <a:t> U</a:t>
            </a:r>
            <a:r>
              <a:rPr lang="sr-Latn-RS" dirty="0" smtClean="0"/>
              <a:t>ltrazvuka</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vi-VN" dirty="0" smtClean="0"/>
              <a:t>• Sonografija – efikasna, neinvazivna metoda za prikazivanje mekih tkiva. </a:t>
            </a:r>
            <a:endParaRPr lang="sr-Latn-RS" dirty="0" smtClean="0"/>
          </a:p>
          <a:p>
            <a:pPr>
              <a:buNone/>
            </a:pPr>
            <a:r>
              <a:rPr lang="vi-VN" dirty="0" smtClean="0"/>
              <a:t>• Organi i tkiva bliski površini tela (mišići, tetive, grudi, kortikalne strukture kod novorođenčadi, itd.) se mogu prikazati koristeći eho ultrazvuka na učestanostima of 7 do 18 MHz sa odličnom oštrinom. </a:t>
            </a:r>
            <a:endParaRPr lang="sr-Latn-RS" dirty="0" smtClean="0"/>
          </a:p>
          <a:p>
            <a:pPr>
              <a:buNone/>
            </a:pPr>
            <a:r>
              <a:rPr lang="vi-VN" dirty="0" smtClean="0"/>
              <a:t>• Organi i tkiva koji su dublje u telu se prikazuju koristeći ultrazvuk na nižim učestanostima (1 do 6 MHz); u ovom slučaju je oštrina manja u odnosu na primenu viših učestanosti.</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57800"/>
          </a:xfrm>
        </p:spPr>
        <p:txBody>
          <a:bodyPr/>
          <a:lstStyle/>
          <a:p>
            <a:r>
              <a:rPr lang="sr-Latn-RS" dirty="0" smtClean="0"/>
              <a:t>Ultrazvuk – zvučni talas frekvencije iznad čujne (20kHz) </a:t>
            </a:r>
          </a:p>
          <a:p>
            <a:r>
              <a:rPr lang="sr-Latn-RS" dirty="0" smtClean="0"/>
              <a:t>Zahteva medijum kroz koji se prostire, dobro se prostire kroz fluide i čvrsta tela, ima visoku prodornost</a:t>
            </a:r>
          </a:p>
          <a:p>
            <a:r>
              <a:rPr lang="sr-Latn-RS" dirty="0" smtClean="0"/>
              <a:t>Zbog toga ima široku primenu u medicinskoj dijagnostici, kao i u terapiji</a:t>
            </a:r>
          </a:p>
          <a:p>
            <a:r>
              <a:rPr lang="sr-Latn-RS" dirty="0" smtClean="0"/>
              <a:t>Za razliku od CT i MR je jeftinija varijanta i najmanje štetna po organizam</a:t>
            </a:r>
          </a:p>
          <a:p>
            <a:endParaRPr lang="sr-Latn-R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5029200" cy="5745163"/>
          </a:xfrm>
        </p:spPr>
        <p:txBody>
          <a:bodyPr>
            <a:normAutofit fontScale="85000" lnSpcReduction="20000"/>
          </a:bodyPr>
          <a:lstStyle/>
          <a:p>
            <a:pPr>
              <a:buNone/>
            </a:pPr>
            <a:r>
              <a:rPr lang="vi-VN" dirty="0" smtClean="0"/>
              <a:t>• Primene sonografije su najčešće u kardiologiji, endokrinologiji, gastroentrorologiji, ginekelogiji i praćenju trudnoće, oftamologiji, urologiji, miografiji, intravaskularnaoj sonografiji, biopsiji, itd. </a:t>
            </a:r>
            <a:endParaRPr lang="sr-Latn-RS" dirty="0" smtClean="0"/>
          </a:p>
          <a:p>
            <a:pPr>
              <a:buNone/>
            </a:pPr>
            <a:r>
              <a:rPr lang="vi-VN" dirty="0" smtClean="0"/>
              <a:t>• Uređaj integriše monitor, modifikiovanu tastaturu za upis alfanumeričkih podataka i izbor funkcija uređaja, ultrazvučnu sondu, i druge pribore koji omogućuju različite primene</a:t>
            </a:r>
            <a:endParaRPr lang="en-US" dirty="0"/>
          </a:p>
        </p:txBody>
      </p:sp>
      <p:pic>
        <p:nvPicPr>
          <p:cNvPr id="3074" name="Picture 2" descr="C:\Users\ivank\OneDrive\Desktop\Xario-200-integrated-celek.jpg"/>
          <p:cNvPicPr>
            <a:picLocks noChangeAspect="1" noChangeArrowheads="1"/>
          </p:cNvPicPr>
          <p:nvPr/>
        </p:nvPicPr>
        <p:blipFill>
          <a:blip r:embed="rId2"/>
          <a:srcRect/>
          <a:stretch>
            <a:fillRect/>
          </a:stretch>
        </p:blipFill>
        <p:spPr bwMode="auto">
          <a:xfrm>
            <a:off x="5765272" y="533400"/>
            <a:ext cx="3012016" cy="54864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92500"/>
          </a:bodyPr>
          <a:lstStyle/>
          <a:p>
            <a:pPr>
              <a:buNone/>
            </a:pPr>
            <a:r>
              <a:rPr lang="en-US" dirty="0" smtClean="0"/>
              <a:t>• Osnovni element sonografa je generator ultrazvuka - sonda. </a:t>
            </a:r>
            <a:endParaRPr lang="sr-Latn-RS" dirty="0" smtClean="0"/>
          </a:p>
          <a:p>
            <a:pPr>
              <a:buNone/>
            </a:pPr>
            <a:r>
              <a:rPr lang="en-US" dirty="0" smtClean="0"/>
              <a:t>• S obzirom na primene u raznim oblastima medicine i na raznim delovima tela, koriste različite sonde po obliku i po učestanosti koju generišu:</a:t>
            </a:r>
            <a:endParaRPr lang="sr-Latn-RS" dirty="0" smtClean="0"/>
          </a:p>
          <a:p>
            <a:pPr>
              <a:buNone/>
            </a:pPr>
            <a:r>
              <a:rPr lang="en-US" sz="3000" dirty="0" smtClean="0"/>
              <a:t> – sonde se apliciraju na površini tela – najčešće</a:t>
            </a:r>
            <a:endParaRPr lang="sr-Latn-RS" sz="3000" dirty="0" smtClean="0"/>
          </a:p>
          <a:p>
            <a:pPr>
              <a:buNone/>
            </a:pPr>
            <a:r>
              <a:rPr lang="en-US" sz="3000" dirty="0" smtClean="0"/>
              <a:t> – sistemi kod kojih se sonda postavlja u telo (endovaginalna sonda, endo-rektalna sonda, transezofagalna sonda, itd.) </a:t>
            </a:r>
            <a:endParaRPr lang="sr-Latn-RS" sz="3000" dirty="0" smtClean="0"/>
          </a:p>
          <a:p>
            <a:pPr>
              <a:buNone/>
            </a:pPr>
            <a:r>
              <a:rPr lang="en-US" sz="3000" dirty="0" smtClean="0"/>
              <a:t>– minijaturne sonde u krvnim sudovima (posmatranje promena na zidovima krvnih sudova).</a:t>
            </a:r>
            <a:endParaRPr lang="en-US" sz="3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Sonde za dobijanje UZ slike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a:xfrm>
            <a:off x="4800600" y="1625600"/>
            <a:ext cx="3886200" cy="2136775"/>
          </a:xfrm>
          <a:prstGeom prst="rect">
            <a:avLst/>
          </a:prstGeom>
        </p:spPr>
      </p:pic>
      <p:pic>
        <p:nvPicPr>
          <p:cNvPr id="5" name="Picture 7"/>
          <p:cNvPicPr>
            <a:picLocks noChangeAspect="1" noChangeArrowheads="1"/>
          </p:cNvPicPr>
          <p:nvPr/>
        </p:nvPicPr>
        <p:blipFill>
          <a:blip r:embed="rId3"/>
          <a:srcRect/>
          <a:stretch>
            <a:fillRect/>
          </a:stretch>
        </p:blipFill>
        <p:spPr>
          <a:xfrm>
            <a:off x="381000" y="1600200"/>
            <a:ext cx="3581400" cy="2387600"/>
          </a:xfrm>
          <a:prstGeom prst="rect">
            <a:avLst/>
          </a:prstGeom>
          <a:noFill/>
          <a:ln/>
        </p:spPr>
      </p:pic>
      <p:pic>
        <p:nvPicPr>
          <p:cNvPr id="6" name="Picture 13"/>
          <p:cNvPicPr>
            <a:picLocks noChangeAspect="1" noChangeArrowheads="1"/>
          </p:cNvPicPr>
          <p:nvPr/>
        </p:nvPicPr>
        <p:blipFill>
          <a:blip r:embed="rId4"/>
          <a:srcRect/>
          <a:stretch>
            <a:fillRect/>
          </a:stretch>
        </p:blipFill>
        <p:spPr bwMode="auto">
          <a:xfrm>
            <a:off x="4800600" y="4216400"/>
            <a:ext cx="3962400" cy="2179638"/>
          </a:xfrm>
          <a:prstGeom prst="rect">
            <a:avLst/>
          </a:prstGeom>
          <a:noFill/>
          <a:ln w="9525">
            <a:noFill/>
            <a:miter lim="800000"/>
            <a:headEnd/>
            <a:tailEnd/>
          </a:ln>
          <a:effectLst/>
        </p:spPr>
      </p:pic>
      <p:pic>
        <p:nvPicPr>
          <p:cNvPr id="7" name="Picture 16"/>
          <p:cNvPicPr>
            <a:picLocks noChangeAspect="1" noChangeArrowheads="1"/>
          </p:cNvPicPr>
          <p:nvPr/>
        </p:nvPicPr>
        <p:blipFill>
          <a:blip r:embed="rId5"/>
          <a:srcRect/>
          <a:stretch>
            <a:fillRect/>
          </a:stretch>
        </p:blipFill>
        <p:spPr>
          <a:xfrm>
            <a:off x="381000" y="4267200"/>
            <a:ext cx="3733800" cy="2063750"/>
          </a:xfrm>
          <a:prstGeom prst="rect">
            <a:avLst/>
          </a:prstGeom>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dirty="0" smtClean="0"/>
              <a:t>Karakteristike</a:t>
            </a:r>
            <a:r>
              <a:rPr lang="en-US" dirty="0" smtClean="0"/>
              <a:t> UZ S</a:t>
            </a:r>
            <a:r>
              <a:rPr lang="sr-Latn-RS" dirty="0" smtClean="0"/>
              <a:t>onde</a:t>
            </a:r>
            <a:endParaRPr lang="en-US" dirty="0"/>
          </a:p>
        </p:txBody>
      </p:sp>
      <p:sp>
        <p:nvSpPr>
          <p:cNvPr id="3" name="Content Placeholder 2"/>
          <p:cNvSpPr>
            <a:spLocks noGrp="1"/>
          </p:cNvSpPr>
          <p:nvPr>
            <p:ph idx="1"/>
          </p:nvPr>
        </p:nvSpPr>
        <p:spPr/>
        <p:txBody>
          <a:bodyPr>
            <a:normAutofit fontScale="92500" lnSpcReduction="20000"/>
          </a:bodyPr>
          <a:lstStyle/>
          <a:p>
            <a:r>
              <a:rPr lang="vi-VN" dirty="0" smtClean="0"/>
              <a:t>Istovremeno predajnik </a:t>
            </a:r>
            <a:endParaRPr lang="sr-Latn-RS" dirty="0"/>
          </a:p>
          <a:p>
            <a:pPr>
              <a:buNone/>
            </a:pPr>
            <a:r>
              <a:rPr lang="sr-Latn-RS" dirty="0" smtClean="0"/>
              <a:t>	</a:t>
            </a:r>
            <a:r>
              <a:rPr lang="vi-VN" dirty="0" smtClean="0"/>
              <a:t>i prijemnik</a:t>
            </a:r>
            <a:endParaRPr lang="sr-Latn-RS" dirty="0" smtClean="0"/>
          </a:p>
          <a:p>
            <a:r>
              <a:rPr lang="vi-VN" dirty="0" smtClean="0"/>
              <a:t>Elektroda sa spoljne </a:t>
            </a:r>
            <a:endParaRPr lang="sr-Latn-RS" dirty="0" smtClean="0"/>
          </a:p>
          <a:p>
            <a:pPr>
              <a:buNone/>
            </a:pPr>
            <a:r>
              <a:rPr lang="sr-Latn-RS" dirty="0"/>
              <a:t>	</a:t>
            </a:r>
            <a:r>
              <a:rPr lang="vi-VN" dirty="0" smtClean="0"/>
              <a:t>strane uzemljena </a:t>
            </a:r>
            <a:endParaRPr lang="sr-Latn-RS" dirty="0" smtClean="0"/>
          </a:p>
          <a:p>
            <a:r>
              <a:rPr lang="vi-VN" dirty="0" smtClean="0"/>
              <a:t>Kućište metal ili plastika </a:t>
            </a:r>
            <a:endParaRPr lang="sr-Latn-RS" dirty="0" smtClean="0"/>
          </a:p>
          <a:p>
            <a:r>
              <a:rPr lang="vi-VN" dirty="0" smtClean="0"/>
              <a:t>Površina sonde se namaže </a:t>
            </a:r>
            <a:endParaRPr lang="sr-Latn-RS" dirty="0" smtClean="0"/>
          </a:p>
          <a:p>
            <a:pPr>
              <a:buNone/>
            </a:pPr>
            <a:r>
              <a:rPr lang="sr-Latn-RS" dirty="0"/>
              <a:t>	</a:t>
            </a:r>
            <a:r>
              <a:rPr lang="vi-VN" dirty="0" smtClean="0"/>
              <a:t>vodom, uljem ili želatinskom </a:t>
            </a:r>
            <a:endParaRPr lang="sr-Latn-RS" dirty="0" smtClean="0"/>
          </a:p>
          <a:p>
            <a:pPr>
              <a:buNone/>
            </a:pPr>
            <a:r>
              <a:rPr lang="sr-Latn-RS" dirty="0"/>
              <a:t>	</a:t>
            </a:r>
            <a:r>
              <a:rPr lang="vi-VN" dirty="0" smtClean="0"/>
              <a:t>masom da bi se ostvario prisan</a:t>
            </a:r>
            <a:endParaRPr lang="sr-Latn-RS" dirty="0" smtClean="0"/>
          </a:p>
          <a:p>
            <a:pPr>
              <a:buNone/>
            </a:pPr>
            <a:r>
              <a:rPr lang="sr-Latn-RS" dirty="0"/>
              <a:t>	</a:t>
            </a:r>
            <a:r>
              <a:rPr lang="vi-VN" dirty="0" smtClean="0"/>
              <a:t>kontakt uz kožu i eliminisao vazduh u međusloju</a:t>
            </a:r>
            <a:endParaRPr lang="en-US" dirty="0"/>
          </a:p>
        </p:txBody>
      </p:sp>
      <p:pic>
        <p:nvPicPr>
          <p:cNvPr id="1026" name="Picture 2" descr="C:\Users\ivank\OneDrive\Desktop\uy.png"/>
          <p:cNvPicPr>
            <a:picLocks noChangeAspect="1" noChangeArrowheads="1"/>
          </p:cNvPicPr>
          <p:nvPr/>
        </p:nvPicPr>
        <p:blipFill>
          <a:blip r:embed="rId2"/>
          <a:srcRect/>
          <a:stretch>
            <a:fillRect/>
          </a:stretch>
        </p:blipFill>
        <p:spPr bwMode="auto">
          <a:xfrm>
            <a:off x="6019800" y="1524000"/>
            <a:ext cx="2667000" cy="33909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a:t>
            </a:r>
            <a:r>
              <a:rPr lang="sr-Latn-RS" dirty="0" smtClean="0"/>
              <a:t>snovni</a:t>
            </a:r>
            <a:r>
              <a:rPr lang="en-US" dirty="0" smtClean="0"/>
              <a:t> P</a:t>
            </a:r>
            <a:r>
              <a:rPr lang="sr-Latn-RS" dirty="0" smtClean="0"/>
              <a:t>rincipi</a:t>
            </a:r>
            <a:r>
              <a:rPr lang="en-US" dirty="0" smtClean="0"/>
              <a:t> U</a:t>
            </a:r>
            <a:r>
              <a:rPr lang="sr-Latn-RS" dirty="0" smtClean="0"/>
              <a:t>Z</a:t>
            </a:r>
            <a:r>
              <a:rPr lang="en-US" dirty="0" smtClean="0"/>
              <a:t> M</a:t>
            </a:r>
            <a:r>
              <a:rPr lang="sr-Latn-RS" dirty="0" smtClean="0"/>
              <a:t>erenja</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vi-VN" dirty="0" smtClean="0"/>
              <a:t>• Sonda se prislanja na kožu pacijenta i impulsno se pobudjuje sa nekoliko perioda ultrazvučnog talasa</a:t>
            </a:r>
            <a:endParaRPr lang="sr-Latn-RS" dirty="0" smtClean="0"/>
          </a:p>
          <a:p>
            <a:pPr>
              <a:buNone/>
            </a:pPr>
            <a:r>
              <a:rPr lang="vi-VN" dirty="0" smtClean="0"/>
              <a:t>• Impuls se odbija od same površine kože, a zatim i od svih površina na kojima postoji nehomogenost </a:t>
            </a:r>
            <a:endParaRPr lang="sr-Latn-RS" dirty="0" smtClean="0"/>
          </a:p>
          <a:p>
            <a:pPr>
              <a:buNone/>
            </a:pPr>
            <a:r>
              <a:rPr lang="vi-VN" dirty="0" smtClean="0"/>
              <a:t>• Reflektovani talasi dolaze sa vremenskim kašnjenjem koje zavisi od rastojanja izvora od detektovane površine </a:t>
            </a:r>
            <a:endParaRPr lang="sr-Latn-RS" dirty="0" smtClean="0"/>
          </a:p>
          <a:p>
            <a:pPr>
              <a:buNone/>
            </a:pPr>
            <a:r>
              <a:rPr lang="vi-VN" dirty="0" smtClean="0"/>
              <a:t>• Reflektovani talas pobuđuje sondu (mehanički) koja zbog toga na svojim krajevima generiše električni napon koji se registruje, pojačava i obrađuje </a:t>
            </a:r>
            <a:endParaRPr lang="sr-Latn-RS" dirty="0" smtClean="0"/>
          </a:p>
          <a:p>
            <a:pPr>
              <a:buNone/>
            </a:pPr>
            <a:r>
              <a:rPr lang="vi-VN" dirty="0" smtClean="0"/>
              <a:t>• Vreme propagacije reflektovanog signala je srazmerno rastojanju granične površine i izvora/prijemnika ultrazvuka</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1"/>
            <a:ext cx="8229600" cy="3962400"/>
          </a:xfrm>
        </p:spPr>
        <p:txBody>
          <a:bodyPr>
            <a:normAutofit fontScale="77500" lnSpcReduction="20000"/>
          </a:bodyPr>
          <a:lstStyle/>
          <a:p>
            <a:pPr>
              <a:buNone/>
            </a:pPr>
            <a:r>
              <a:rPr lang="vi-VN" dirty="0" smtClean="0"/>
              <a:t>• Ultrazvučna sonda emituje ultrazvučne talase i služi kao prijemnik. </a:t>
            </a:r>
            <a:endParaRPr lang="sr-Latn-RS" dirty="0" smtClean="0"/>
          </a:p>
          <a:p>
            <a:pPr>
              <a:buNone/>
            </a:pPr>
            <a:r>
              <a:rPr lang="vi-VN" dirty="0" smtClean="0"/>
              <a:t>• Kada će da obavlja koju funkciju zavisi od prekidača. </a:t>
            </a:r>
            <a:endParaRPr lang="sr-Latn-RS" dirty="0" smtClean="0"/>
          </a:p>
          <a:p>
            <a:pPr>
              <a:buNone/>
            </a:pPr>
            <a:r>
              <a:rPr lang="vi-VN" dirty="0" smtClean="0"/>
              <a:t>• Impuls p(t) dovodi se na pretvarač koji zatim emituje ultrazvučni talas. </a:t>
            </a:r>
            <a:endParaRPr lang="sr-Latn-RS" dirty="0" smtClean="0"/>
          </a:p>
          <a:p>
            <a:pPr>
              <a:buNone/>
            </a:pPr>
            <a:r>
              <a:rPr lang="vi-VN" dirty="0" smtClean="0"/>
              <a:t>• Neposredno posle emitovanja prekidač se prebacuje u položaj kojim se pretvarač pretvara u prijemnik reflektovanih signala R(x,y,z).</a:t>
            </a:r>
            <a:endParaRPr lang="sr-Latn-RS" dirty="0" smtClean="0"/>
          </a:p>
          <a:p>
            <a:pPr>
              <a:buNone/>
            </a:pPr>
            <a:r>
              <a:rPr lang="vi-VN" dirty="0" smtClean="0"/>
              <a:t> • Reflektovani signal se dovodi do procesora signala, a obrađeni signal e(t) se prikazuje na ekranu.</a:t>
            </a:r>
            <a:endParaRPr lang="en-US" dirty="0"/>
          </a:p>
        </p:txBody>
      </p:sp>
      <p:pic>
        <p:nvPicPr>
          <p:cNvPr id="2050" name="Picture 2" descr="C:\Users\ivank\OneDrive\Desktop\123.png"/>
          <p:cNvPicPr>
            <a:picLocks noChangeAspect="1" noChangeArrowheads="1"/>
          </p:cNvPicPr>
          <p:nvPr/>
        </p:nvPicPr>
        <p:blipFill>
          <a:blip r:embed="rId2"/>
          <a:srcRect/>
          <a:stretch>
            <a:fillRect/>
          </a:stretch>
        </p:blipFill>
        <p:spPr bwMode="auto">
          <a:xfrm>
            <a:off x="2438400" y="4343400"/>
            <a:ext cx="4267200" cy="188459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Ultrazvučna terapija</a:t>
            </a:r>
            <a:endParaRPr lang="en-US" dirty="0"/>
          </a:p>
        </p:txBody>
      </p:sp>
      <p:sp>
        <p:nvSpPr>
          <p:cNvPr id="3" name="Content Placeholder 2"/>
          <p:cNvSpPr>
            <a:spLocks noGrp="1"/>
          </p:cNvSpPr>
          <p:nvPr>
            <p:ph idx="1"/>
          </p:nvPr>
        </p:nvSpPr>
        <p:spPr>
          <a:xfrm>
            <a:off x="457200" y="1600200"/>
            <a:ext cx="8229600" cy="4876800"/>
          </a:xfrm>
        </p:spPr>
        <p:txBody>
          <a:bodyPr>
            <a:normAutofit fontScale="70000" lnSpcReduction="20000"/>
          </a:bodyPr>
          <a:lstStyle/>
          <a:p>
            <a:pPr>
              <a:buNone/>
            </a:pPr>
            <a:r>
              <a:rPr lang="vi-VN" dirty="0" smtClean="0"/>
              <a:t>• Terapijske primene ultrazvuka rezultuju zagrevanjem ili mehaničkim delovanjem na tkiva ili druge materije u organizmu. </a:t>
            </a:r>
            <a:endParaRPr lang="sr-Latn-RS" dirty="0" smtClean="0"/>
          </a:p>
          <a:p>
            <a:pPr>
              <a:buNone/>
            </a:pPr>
            <a:r>
              <a:rPr lang="vi-VN" dirty="0" smtClean="0"/>
              <a:t>• U terapiji je energija koja se predaje telu mnogo veća u poređenju sa energijom koja se unosi u telo u dijagnostičkim procedurama. </a:t>
            </a:r>
            <a:endParaRPr lang="sr-Latn-RS" dirty="0" smtClean="0"/>
          </a:p>
          <a:p>
            <a:pPr>
              <a:buNone/>
            </a:pPr>
            <a:r>
              <a:rPr lang="vi-VN" dirty="0" smtClean="0"/>
              <a:t>• Učestanost 0.8-3.5MHz, snaga 0.2-3W/cm2 , površina sonde 5cm2 </a:t>
            </a:r>
            <a:endParaRPr lang="sr-Latn-RS" dirty="0" smtClean="0"/>
          </a:p>
          <a:p>
            <a:pPr>
              <a:buNone/>
            </a:pPr>
            <a:r>
              <a:rPr lang="vi-VN" dirty="0" smtClean="0"/>
              <a:t>• Fokusirano ultrazvučno zračenje se koriste za tretman cisti i tumora, za „mrvljenje“ kamena u bubregu itd. • Pri primeni fokusiranog zračenja mesto delovanja je potrebno pažljivo pratiti pa se koriste posebni sistemi za navigaciju koji su najčešće bazirani na primeni slike formirane magnetskom rezonancijom.</a:t>
            </a:r>
            <a:endParaRPr lang="sr-Latn-RS" dirty="0" smtClean="0"/>
          </a:p>
          <a:p>
            <a:pPr>
              <a:buNone/>
            </a:pPr>
            <a:r>
              <a:rPr lang="vi-VN" dirty="0" smtClean="0"/>
              <a:t> • Pozicioniranje kamena se obezbeđuje primernom dva rentgenska sistema (fluoroskopija)</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Ultrazvučna dijagnostika</a:t>
            </a:r>
            <a:endParaRPr lang="en-US" dirty="0"/>
          </a:p>
        </p:txBody>
      </p:sp>
      <p:sp>
        <p:nvSpPr>
          <p:cNvPr id="3" name="Content Placeholder 2"/>
          <p:cNvSpPr>
            <a:spLocks noGrp="1"/>
          </p:cNvSpPr>
          <p:nvPr>
            <p:ph idx="1"/>
          </p:nvPr>
        </p:nvSpPr>
        <p:spPr>
          <a:xfrm>
            <a:off x="457200" y="1600200"/>
            <a:ext cx="8229600" cy="5181600"/>
          </a:xfrm>
        </p:spPr>
        <p:txBody>
          <a:bodyPr>
            <a:normAutofit fontScale="70000" lnSpcReduction="20000"/>
          </a:bodyPr>
          <a:lstStyle/>
          <a:p>
            <a:r>
              <a:rPr lang="de-DE" dirty="0" smtClean="0"/>
              <a:t>Većina dijagnostičkih primena ultrazvuka bazira se na </a:t>
            </a:r>
            <a:r>
              <a:rPr lang="de-DE" dirty="0" smtClean="0">
                <a:solidFill>
                  <a:schemeClr val="tx1">
                    <a:lumMod val="95000"/>
                    <a:lumOff val="5000"/>
                  </a:schemeClr>
                </a:solidFill>
              </a:rPr>
              <a:t>pulsnoj eho </a:t>
            </a:r>
            <a:r>
              <a:rPr lang="de-DE" dirty="0" smtClean="0"/>
              <a:t>tehnici.</a:t>
            </a:r>
            <a:endParaRPr lang="sr-Latn-RS" dirty="0" smtClean="0"/>
          </a:p>
          <a:p>
            <a:r>
              <a:rPr lang="de-DE" dirty="0" smtClean="0">
                <a:solidFill>
                  <a:schemeClr val="tx1">
                    <a:lumMod val="95000"/>
                    <a:lumOff val="5000"/>
                  </a:schemeClr>
                </a:solidFill>
              </a:rPr>
              <a:t>Vreme emitovanja pulsa je veoma kratko,1 </a:t>
            </a:r>
            <a:r>
              <a:rPr lang="en-US" dirty="0" smtClean="0">
                <a:solidFill>
                  <a:schemeClr val="tx1">
                    <a:lumMod val="95000"/>
                    <a:lumOff val="5000"/>
                  </a:schemeClr>
                </a:solidFill>
              </a:rPr>
              <a:t>m</a:t>
            </a:r>
            <a:r>
              <a:rPr lang="de-DE" dirty="0" smtClean="0">
                <a:solidFill>
                  <a:schemeClr val="tx1">
                    <a:lumMod val="95000"/>
                    <a:lumOff val="5000"/>
                  </a:schemeClr>
                </a:solidFill>
              </a:rPr>
              <a:t>s. Sondi je potrebno oko 1% perioda za emisiju pulsa. 99% perioda sonda deluje kao prijemnik reflektovanog pulsa.</a:t>
            </a:r>
            <a:endParaRPr lang="sr-Latn-RS" dirty="0" smtClean="0">
              <a:solidFill>
                <a:schemeClr val="tx1">
                  <a:lumMod val="95000"/>
                  <a:lumOff val="5000"/>
                </a:schemeClr>
              </a:solidFill>
            </a:endParaRPr>
          </a:p>
          <a:p>
            <a:r>
              <a:rPr lang="de-DE" dirty="0" smtClean="0">
                <a:solidFill>
                  <a:schemeClr val="tx1">
                    <a:lumMod val="95000"/>
                    <a:lumOff val="5000"/>
                  </a:schemeClr>
                </a:solidFill>
              </a:rPr>
              <a:t>Eho se vraća u sondu sa kašnjenjem koje odgovara dubini reflektujuće površine.</a:t>
            </a:r>
            <a:endParaRPr lang="sr-Latn-RS" dirty="0" smtClean="0">
              <a:solidFill>
                <a:schemeClr val="tx1">
                  <a:lumMod val="95000"/>
                  <a:lumOff val="5000"/>
                </a:schemeClr>
              </a:solidFill>
            </a:endParaRPr>
          </a:p>
          <a:p>
            <a:r>
              <a:rPr lang="de-DE" dirty="0" smtClean="0">
                <a:solidFill>
                  <a:schemeClr val="tx1">
                    <a:lumMod val="95000"/>
                    <a:lumOff val="5000"/>
                  </a:schemeClr>
                </a:solidFill>
              </a:rPr>
              <a:t>Atenuacija (slabljenje) snopa u biološkim tkivima zavisi od upotrebljene frekvenci</a:t>
            </a:r>
            <a:r>
              <a:rPr lang="sr-Latn-RS" dirty="0" smtClean="0">
                <a:solidFill>
                  <a:schemeClr val="tx1">
                    <a:lumMod val="95000"/>
                    <a:lumOff val="5000"/>
                  </a:schemeClr>
                </a:solidFill>
              </a:rPr>
              <a:t>je</a:t>
            </a:r>
            <a:r>
              <a:rPr lang="sr-Latn-RS" b="1" dirty="0" smtClean="0">
                <a:solidFill>
                  <a:schemeClr val="tx1">
                    <a:lumMod val="95000"/>
                    <a:lumOff val="5000"/>
                  </a:schemeClr>
                </a:solidFill>
              </a:rPr>
              <a:t>.</a:t>
            </a:r>
          </a:p>
          <a:p>
            <a:r>
              <a:rPr lang="de-DE" dirty="0" smtClean="0"/>
              <a:t>Proporcionalno veća frekvencija koristi se za ispitivanje manjih struktura.</a:t>
            </a:r>
            <a:endParaRPr lang="sr-Latn-RS" dirty="0" smtClean="0"/>
          </a:p>
          <a:p>
            <a:endParaRPr lang="sr-Latn-RS" dirty="0" smtClean="0"/>
          </a:p>
          <a:p>
            <a:pPr>
              <a:lnSpc>
                <a:spcPct val="80000"/>
              </a:lnSpc>
              <a:buFontTx/>
              <a:buNone/>
            </a:pPr>
            <a:r>
              <a:rPr lang="de-DE" sz="2900" dirty="0" smtClean="0">
                <a:solidFill>
                  <a:schemeClr val="tx1">
                    <a:lumMod val="95000"/>
                    <a:lumOff val="5000"/>
                  </a:schemeClr>
                </a:solidFill>
              </a:rPr>
              <a:t>Eho tehnika se upotrebljava za statička i dinamička merenja:</a:t>
            </a:r>
          </a:p>
          <a:p>
            <a:pPr>
              <a:lnSpc>
                <a:spcPct val="80000"/>
              </a:lnSpc>
            </a:pPr>
            <a:r>
              <a:rPr lang="de-DE" sz="2900" dirty="0" smtClean="0">
                <a:solidFill>
                  <a:schemeClr val="tx1">
                    <a:lumMod val="95000"/>
                    <a:lumOff val="5000"/>
                  </a:schemeClr>
                </a:solidFill>
              </a:rPr>
              <a:t>Statička merenja mogu biti </a:t>
            </a:r>
            <a:r>
              <a:rPr lang="de-DE" sz="2900" dirty="0" smtClean="0">
                <a:solidFill>
                  <a:schemeClr val="tx1">
                    <a:lumMod val="95000"/>
                    <a:lumOff val="5000"/>
                  </a:schemeClr>
                </a:solidFill>
                <a:latin typeface="Albertus Extra Bold" pitchFamily="34" charset="0"/>
              </a:rPr>
              <a:t>jednodimenziona (A</a:t>
            </a:r>
            <a:r>
              <a:rPr lang="sr-Latn-RS" sz="2900" dirty="0" smtClean="0">
                <a:solidFill>
                  <a:schemeClr val="tx1">
                    <a:lumMod val="95000"/>
                    <a:lumOff val="5000"/>
                  </a:schemeClr>
                </a:solidFill>
                <a:latin typeface="Albertus Extra Bold" pitchFamily="34" charset="0"/>
              </a:rPr>
              <a:t> mod</a:t>
            </a:r>
            <a:r>
              <a:rPr lang="de-DE" sz="2900" dirty="0" smtClean="0">
                <a:solidFill>
                  <a:schemeClr val="tx1">
                    <a:lumMod val="95000"/>
                    <a:lumOff val="5000"/>
                  </a:schemeClr>
                </a:solidFill>
                <a:latin typeface="Albertus Extra Bold" pitchFamily="34" charset="0"/>
              </a:rPr>
              <a:t>), dvodimenziona</a:t>
            </a:r>
            <a:endParaRPr lang="sr-Latn-RS" sz="2900" dirty="0" smtClean="0">
              <a:solidFill>
                <a:schemeClr val="tx1">
                  <a:lumMod val="95000"/>
                  <a:lumOff val="5000"/>
                </a:schemeClr>
              </a:solidFill>
              <a:latin typeface="Albertus Extra Bold" pitchFamily="34" charset="0"/>
            </a:endParaRPr>
          </a:p>
          <a:p>
            <a:pPr>
              <a:lnSpc>
                <a:spcPct val="80000"/>
              </a:lnSpc>
              <a:buNone/>
            </a:pPr>
            <a:r>
              <a:rPr lang="sr-Latn-RS" sz="2900" dirty="0">
                <a:solidFill>
                  <a:schemeClr val="tx1">
                    <a:lumMod val="95000"/>
                    <a:lumOff val="5000"/>
                  </a:schemeClr>
                </a:solidFill>
                <a:latin typeface="Albertus Extra Bold" pitchFamily="34" charset="0"/>
              </a:rPr>
              <a:t>	</a:t>
            </a:r>
            <a:r>
              <a:rPr lang="de-DE" sz="2900" dirty="0" smtClean="0">
                <a:solidFill>
                  <a:schemeClr val="tx1">
                    <a:lumMod val="95000"/>
                    <a:lumOff val="5000"/>
                  </a:schemeClr>
                </a:solidFill>
                <a:latin typeface="Albertus Extra Bold" pitchFamily="34" charset="0"/>
              </a:rPr>
              <a:t> 2D (B</a:t>
            </a:r>
            <a:r>
              <a:rPr lang="sr-Latn-RS" sz="2900" dirty="0" smtClean="0">
                <a:solidFill>
                  <a:schemeClr val="tx1">
                    <a:lumMod val="95000"/>
                    <a:lumOff val="5000"/>
                  </a:schemeClr>
                </a:solidFill>
                <a:latin typeface="Albertus Extra Bold" pitchFamily="34" charset="0"/>
              </a:rPr>
              <a:t> mod</a:t>
            </a:r>
            <a:r>
              <a:rPr lang="de-DE" sz="2900" dirty="0" smtClean="0">
                <a:solidFill>
                  <a:schemeClr val="tx1">
                    <a:lumMod val="95000"/>
                    <a:lumOff val="5000"/>
                  </a:schemeClr>
                </a:solidFill>
                <a:latin typeface="Albertus Extra Bold" pitchFamily="34" charset="0"/>
              </a:rPr>
              <a:t>) i trodimenziona (3D).</a:t>
            </a:r>
            <a:r>
              <a:rPr lang="de-DE" sz="2900" dirty="0" smtClean="0">
                <a:solidFill>
                  <a:schemeClr val="tx1">
                    <a:lumMod val="95000"/>
                    <a:lumOff val="5000"/>
                  </a:schemeClr>
                </a:solidFill>
              </a:rPr>
              <a:t> </a:t>
            </a:r>
          </a:p>
          <a:p>
            <a:pPr>
              <a:lnSpc>
                <a:spcPct val="80000"/>
              </a:lnSpc>
            </a:pPr>
            <a:r>
              <a:rPr lang="de-DE" sz="2900" dirty="0" smtClean="0">
                <a:solidFill>
                  <a:schemeClr val="tx1">
                    <a:lumMod val="95000"/>
                    <a:lumOff val="5000"/>
                  </a:schemeClr>
                </a:solidFill>
              </a:rPr>
              <a:t>Za dinamička merenja se koriste </a:t>
            </a:r>
            <a:r>
              <a:rPr lang="de-DE" sz="2900" dirty="0" smtClean="0">
                <a:solidFill>
                  <a:schemeClr val="tx1">
                    <a:lumMod val="95000"/>
                    <a:lumOff val="5000"/>
                  </a:schemeClr>
                </a:solidFill>
                <a:latin typeface="Albertus Extra Bold" pitchFamily="34" charset="0"/>
              </a:rPr>
              <a:t>M</a:t>
            </a:r>
            <a:r>
              <a:rPr lang="sr-Latn-RS" sz="2900" dirty="0" smtClean="0">
                <a:solidFill>
                  <a:schemeClr val="tx1">
                    <a:lumMod val="95000"/>
                    <a:lumOff val="5000"/>
                  </a:schemeClr>
                </a:solidFill>
                <a:latin typeface="Albertus Extra Bold" pitchFamily="34" charset="0"/>
              </a:rPr>
              <a:t> mod</a:t>
            </a:r>
            <a:r>
              <a:rPr lang="de-DE" sz="2900" dirty="0" smtClean="0">
                <a:solidFill>
                  <a:schemeClr val="tx1">
                    <a:lumMod val="95000"/>
                    <a:lumOff val="5000"/>
                  </a:schemeClr>
                </a:solidFill>
                <a:latin typeface="Albertus Extra Bold" pitchFamily="34" charset="0"/>
              </a:rPr>
              <a:t> metod i Doplerova tehnika, </a:t>
            </a:r>
            <a:endParaRPr lang="sr-Latn-RS" sz="2900" dirty="0" smtClean="0">
              <a:solidFill>
                <a:schemeClr val="tx1">
                  <a:lumMod val="95000"/>
                  <a:lumOff val="5000"/>
                </a:schemeClr>
              </a:solidFill>
              <a:latin typeface="Albertus Extra Bold" pitchFamily="34" charset="0"/>
            </a:endParaRPr>
          </a:p>
          <a:p>
            <a:pPr>
              <a:lnSpc>
                <a:spcPct val="80000"/>
              </a:lnSpc>
              <a:buNone/>
            </a:pPr>
            <a:r>
              <a:rPr lang="sr-Latn-RS" sz="2900" dirty="0">
                <a:solidFill>
                  <a:schemeClr val="tx1">
                    <a:lumMod val="95000"/>
                    <a:lumOff val="5000"/>
                  </a:schemeClr>
                </a:solidFill>
                <a:latin typeface="Albertus Extra Bold" pitchFamily="34" charset="0"/>
              </a:rPr>
              <a:t>	</a:t>
            </a:r>
            <a:r>
              <a:rPr lang="de-DE" sz="2900" dirty="0" smtClean="0">
                <a:solidFill>
                  <a:schemeClr val="tx1">
                    <a:lumMod val="95000"/>
                    <a:lumOff val="5000"/>
                  </a:schemeClr>
                </a:solidFill>
                <a:latin typeface="Albertus Extra Bold" pitchFamily="34" charset="0"/>
              </a:rPr>
              <a:t>kao i „real time“ B</a:t>
            </a:r>
            <a:r>
              <a:rPr lang="sr-Latn-RS" sz="2900" dirty="0" smtClean="0">
                <a:solidFill>
                  <a:schemeClr val="tx1">
                    <a:lumMod val="95000"/>
                    <a:lumOff val="5000"/>
                  </a:schemeClr>
                </a:solidFill>
                <a:latin typeface="Albertus Extra Bold" pitchFamily="34" charset="0"/>
              </a:rPr>
              <a:t> mod</a:t>
            </a:r>
            <a:r>
              <a:rPr lang="de-DE" sz="2900" dirty="0" smtClean="0">
                <a:solidFill>
                  <a:schemeClr val="tx1">
                    <a:lumMod val="95000"/>
                    <a:lumOff val="5000"/>
                  </a:schemeClr>
                </a:solidFill>
                <a:latin typeface="Albertus Extra Bold" pitchFamily="34" charset="0"/>
              </a:rPr>
              <a:t> i 4D prikaz.</a:t>
            </a:r>
            <a:endParaRPr lang="en-US" sz="2900" dirty="0" smtClean="0">
              <a:solidFill>
                <a:schemeClr val="tx1">
                  <a:lumMod val="95000"/>
                  <a:lumOff val="5000"/>
                </a:schemeClr>
              </a:solidFill>
              <a:latin typeface="Albertus Extra Bold" pitchFamily="34" charset="0"/>
            </a:endParaRPr>
          </a:p>
          <a:p>
            <a:endParaRPr lang="de-DE" dirty="0" smtClean="0"/>
          </a:p>
          <a:p>
            <a:endParaRPr lang="de-DE" dirty="0" smtClean="0">
              <a:solidFill>
                <a:schemeClr val="tx1">
                  <a:lumMod val="95000"/>
                  <a:lumOff val="5000"/>
                </a:schemeClr>
              </a:solidFill>
            </a:endParaRPr>
          </a:p>
          <a:p>
            <a:endParaRPr lang="en-US" dirty="0">
              <a:solidFill>
                <a:schemeClr val="tx1">
                  <a:lumMod val="95000"/>
                  <a:lumOff val="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a:t>
            </a:r>
            <a:r>
              <a:rPr lang="sr-Latn-RS" dirty="0" smtClean="0"/>
              <a:t> mod</a:t>
            </a:r>
            <a:r>
              <a:rPr lang="en-US" dirty="0" smtClean="0"/>
              <a:t> (Amplitude mode) ultrazvučnih merenja</a:t>
            </a:r>
            <a:endParaRPr lang="en-US" dirty="0"/>
          </a:p>
        </p:txBody>
      </p:sp>
      <p:grpSp>
        <p:nvGrpSpPr>
          <p:cNvPr id="3" name="Group 213"/>
          <p:cNvGrpSpPr>
            <a:grpSpLocks noGrp="1"/>
          </p:cNvGrpSpPr>
          <p:nvPr>
            <p:ph idx="1"/>
          </p:nvPr>
        </p:nvGrpSpPr>
        <p:grpSpPr bwMode="auto">
          <a:xfrm>
            <a:off x="685800" y="2209800"/>
            <a:ext cx="7620000" cy="3505200"/>
            <a:chOff x="864" y="1344"/>
            <a:chExt cx="4128" cy="1968"/>
          </a:xfrm>
        </p:grpSpPr>
        <p:grpSp>
          <p:nvGrpSpPr>
            <p:cNvPr id="4" name="Group 136"/>
            <p:cNvGrpSpPr>
              <a:grpSpLocks/>
            </p:cNvGrpSpPr>
            <p:nvPr/>
          </p:nvGrpSpPr>
          <p:grpSpPr bwMode="auto">
            <a:xfrm>
              <a:off x="1043" y="1322"/>
              <a:ext cx="1105" cy="1487"/>
              <a:chOff x="3135" y="9975"/>
              <a:chExt cx="1903" cy="2478"/>
            </a:xfrm>
          </p:grpSpPr>
          <p:sp>
            <p:nvSpPr>
              <p:cNvPr id="62" name="Rectangle 137"/>
              <p:cNvSpPr>
                <a:spLocks noChangeArrowheads="1"/>
              </p:cNvSpPr>
              <p:nvPr/>
            </p:nvSpPr>
            <p:spPr bwMode="auto">
              <a:xfrm>
                <a:off x="3699" y="10220"/>
                <a:ext cx="1248" cy="616"/>
              </a:xfrm>
              <a:prstGeom prst="rect">
                <a:avLst/>
              </a:prstGeom>
              <a:solidFill>
                <a:srgbClr val="C0C0C0"/>
              </a:solidFill>
              <a:ln w="9525">
                <a:solidFill>
                  <a:srgbClr val="000000"/>
                </a:solidFill>
                <a:miter lim="800000"/>
                <a:headEnd/>
                <a:tailEnd/>
              </a:ln>
            </p:spPr>
            <p:txBody>
              <a:bodyPr/>
              <a:lstStyle/>
              <a:p>
                <a:endParaRPr lang="en-US"/>
              </a:p>
            </p:txBody>
          </p:sp>
          <p:sp>
            <p:nvSpPr>
              <p:cNvPr id="63" name="Line 138"/>
              <p:cNvSpPr>
                <a:spLocks noChangeShapeType="1"/>
              </p:cNvSpPr>
              <p:nvPr/>
            </p:nvSpPr>
            <p:spPr bwMode="auto">
              <a:xfrm>
                <a:off x="3682" y="10097"/>
                <a:ext cx="0" cy="761"/>
              </a:xfrm>
              <a:prstGeom prst="line">
                <a:avLst/>
              </a:prstGeom>
              <a:noFill/>
              <a:ln w="57150">
                <a:solidFill>
                  <a:srgbClr val="000000"/>
                </a:solidFill>
                <a:round/>
                <a:headEnd/>
                <a:tailEnd/>
              </a:ln>
            </p:spPr>
            <p:txBody>
              <a:bodyPr/>
              <a:lstStyle/>
              <a:p>
                <a:endParaRPr lang="en-US"/>
              </a:p>
            </p:txBody>
          </p:sp>
          <p:sp>
            <p:nvSpPr>
              <p:cNvPr id="64" name="Line 139"/>
              <p:cNvSpPr>
                <a:spLocks noChangeShapeType="1"/>
              </p:cNvSpPr>
              <p:nvPr/>
            </p:nvSpPr>
            <p:spPr bwMode="auto">
              <a:xfrm flipV="1">
                <a:off x="3632" y="10841"/>
                <a:ext cx="1406" cy="7"/>
              </a:xfrm>
              <a:prstGeom prst="line">
                <a:avLst/>
              </a:prstGeom>
              <a:noFill/>
              <a:ln w="57150">
                <a:solidFill>
                  <a:srgbClr val="000000"/>
                </a:solidFill>
                <a:round/>
                <a:headEnd/>
                <a:tailEnd/>
              </a:ln>
            </p:spPr>
            <p:txBody>
              <a:bodyPr/>
              <a:lstStyle/>
              <a:p>
                <a:endParaRPr lang="en-US"/>
              </a:p>
            </p:txBody>
          </p:sp>
          <p:sp>
            <p:nvSpPr>
              <p:cNvPr id="65" name="Line 140"/>
              <p:cNvSpPr>
                <a:spLocks noChangeShapeType="1"/>
              </p:cNvSpPr>
              <p:nvPr/>
            </p:nvSpPr>
            <p:spPr bwMode="auto">
              <a:xfrm>
                <a:off x="4995" y="10097"/>
                <a:ext cx="0" cy="785"/>
              </a:xfrm>
              <a:prstGeom prst="line">
                <a:avLst/>
              </a:prstGeom>
              <a:noFill/>
              <a:ln w="57150">
                <a:solidFill>
                  <a:srgbClr val="000000"/>
                </a:solidFill>
                <a:round/>
                <a:headEnd/>
                <a:tailEnd/>
              </a:ln>
            </p:spPr>
            <p:txBody>
              <a:bodyPr/>
              <a:lstStyle/>
              <a:p>
                <a:endParaRPr lang="en-US"/>
              </a:p>
            </p:txBody>
          </p:sp>
          <p:grpSp>
            <p:nvGrpSpPr>
              <p:cNvPr id="5" name="Group 141"/>
              <p:cNvGrpSpPr>
                <a:grpSpLocks/>
              </p:cNvGrpSpPr>
              <p:nvPr/>
            </p:nvGrpSpPr>
            <p:grpSpPr bwMode="auto">
              <a:xfrm>
                <a:off x="3352" y="10467"/>
                <a:ext cx="297" cy="123"/>
                <a:chOff x="2166" y="10716"/>
                <a:chExt cx="1824" cy="741"/>
              </a:xfrm>
            </p:grpSpPr>
            <p:sp>
              <p:nvSpPr>
                <p:cNvPr id="80" name="Rectangle 142"/>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81" name="Rectangle 143"/>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82" name="Oval 144"/>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67" name="Arc 145"/>
              <p:cNvSpPr>
                <a:spLocks/>
              </p:cNvSpPr>
              <p:nvPr/>
            </p:nvSpPr>
            <p:spPr bwMode="auto">
              <a:xfrm rot="2573584">
                <a:off x="3725" y="10467"/>
                <a:ext cx="185" cy="179"/>
              </a:xfrm>
              <a:custGeom>
                <a:avLst/>
                <a:gdLst>
                  <a:gd name="G0" fmla="+- 0 0 0"/>
                  <a:gd name="G1" fmla="+- 21560 0 0"/>
                  <a:gd name="G2" fmla="+- 21600 0 0"/>
                  <a:gd name="T0" fmla="*/ 1315 w 21298"/>
                  <a:gd name="T1" fmla="*/ 0 h 21560"/>
                  <a:gd name="T2" fmla="*/ 21298 w 21298"/>
                  <a:gd name="T3" fmla="*/ 17959 h 21560"/>
                  <a:gd name="T4" fmla="*/ 0 w 21298"/>
                  <a:gd name="T5" fmla="*/ 21560 h 21560"/>
                </a:gdLst>
                <a:ahLst/>
                <a:cxnLst>
                  <a:cxn ang="0">
                    <a:pos x="T0" y="T1"/>
                  </a:cxn>
                  <a:cxn ang="0">
                    <a:pos x="T2" y="T3"/>
                  </a:cxn>
                  <a:cxn ang="0">
                    <a:pos x="T4" y="T5"/>
                  </a:cxn>
                </a:cxnLst>
                <a:rect l="0" t="0" r="r" b="b"/>
                <a:pathLst>
                  <a:path w="21298" h="21560" fill="none" extrusionOk="0">
                    <a:moveTo>
                      <a:pt x="1314" y="0"/>
                    </a:moveTo>
                    <a:cubicBezTo>
                      <a:pt x="11341" y="611"/>
                      <a:pt x="19623" y="8054"/>
                      <a:pt x="21297" y="17959"/>
                    </a:cubicBezTo>
                  </a:path>
                  <a:path w="21298" h="21560" stroke="0" extrusionOk="0">
                    <a:moveTo>
                      <a:pt x="1314" y="0"/>
                    </a:moveTo>
                    <a:cubicBezTo>
                      <a:pt x="11341" y="611"/>
                      <a:pt x="19623" y="8054"/>
                      <a:pt x="21297" y="17959"/>
                    </a:cubicBezTo>
                    <a:lnTo>
                      <a:pt x="0" y="21560"/>
                    </a:lnTo>
                    <a:close/>
                  </a:path>
                </a:pathLst>
              </a:custGeom>
              <a:noFill/>
              <a:ln w="9525">
                <a:solidFill>
                  <a:srgbClr val="000000"/>
                </a:solidFill>
                <a:round/>
                <a:headEnd/>
                <a:tailEnd/>
              </a:ln>
            </p:spPr>
            <p:txBody>
              <a:bodyPr/>
              <a:lstStyle/>
              <a:p>
                <a:endParaRPr lang="en-US"/>
              </a:p>
            </p:txBody>
          </p:sp>
          <p:sp>
            <p:nvSpPr>
              <p:cNvPr id="68" name="Arc 146"/>
              <p:cNvSpPr>
                <a:spLocks/>
              </p:cNvSpPr>
              <p:nvPr/>
            </p:nvSpPr>
            <p:spPr bwMode="auto">
              <a:xfrm rot="2573584">
                <a:off x="3676" y="10488"/>
                <a:ext cx="150" cy="165"/>
              </a:xfrm>
              <a:custGeom>
                <a:avLst/>
                <a:gdLst>
                  <a:gd name="G0" fmla="+- 3158 0 0"/>
                  <a:gd name="G1" fmla="+- 21600 0 0"/>
                  <a:gd name="G2" fmla="+- 21600 0 0"/>
                  <a:gd name="T0" fmla="*/ 0 w 24134"/>
                  <a:gd name="T1" fmla="*/ 232 h 21600"/>
                  <a:gd name="T2" fmla="*/ 24134 w 24134"/>
                  <a:gd name="T3" fmla="*/ 16445 h 21600"/>
                  <a:gd name="T4" fmla="*/ 3158 w 24134"/>
                  <a:gd name="T5" fmla="*/ 21600 h 21600"/>
                </a:gdLst>
                <a:ahLst/>
                <a:cxnLst>
                  <a:cxn ang="0">
                    <a:pos x="T0" y="T1"/>
                  </a:cxn>
                  <a:cxn ang="0">
                    <a:pos x="T2" y="T3"/>
                  </a:cxn>
                  <a:cxn ang="0">
                    <a:pos x="T4" y="T5"/>
                  </a:cxn>
                </a:cxnLst>
                <a:rect l="0" t="0" r="r" b="b"/>
                <a:pathLst>
                  <a:path w="24134" h="21600" fill="none" extrusionOk="0">
                    <a:moveTo>
                      <a:pt x="0" y="232"/>
                    </a:moveTo>
                    <a:cubicBezTo>
                      <a:pt x="1045" y="77"/>
                      <a:pt x="2101" y="-1"/>
                      <a:pt x="3158" y="0"/>
                    </a:cubicBezTo>
                    <a:cubicBezTo>
                      <a:pt x="13101" y="0"/>
                      <a:pt x="21760" y="6788"/>
                      <a:pt x="24133" y="16445"/>
                    </a:cubicBezTo>
                  </a:path>
                  <a:path w="24134" h="21600" stroke="0" extrusionOk="0">
                    <a:moveTo>
                      <a:pt x="0" y="232"/>
                    </a:moveTo>
                    <a:cubicBezTo>
                      <a:pt x="1045" y="77"/>
                      <a:pt x="2101" y="-1"/>
                      <a:pt x="3158" y="0"/>
                    </a:cubicBezTo>
                    <a:cubicBezTo>
                      <a:pt x="13101" y="0"/>
                      <a:pt x="21760" y="6788"/>
                      <a:pt x="24133" y="16445"/>
                    </a:cubicBezTo>
                    <a:lnTo>
                      <a:pt x="3158" y="21600"/>
                    </a:lnTo>
                    <a:close/>
                  </a:path>
                </a:pathLst>
              </a:custGeom>
              <a:noFill/>
              <a:ln w="9525">
                <a:solidFill>
                  <a:srgbClr val="000000"/>
                </a:solidFill>
                <a:round/>
                <a:headEnd/>
                <a:tailEnd/>
              </a:ln>
            </p:spPr>
            <p:txBody>
              <a:bodyPr/>
              <a:lstStyle/>
              <a:p>
                <a:endParaRPr lang="en-US"/>
              </a:p>
            </p:txBody>
          </p:sp>
          <p:sp>
            <p:nvSpPr>
              <p:cNvPr id="69" name="Arc 147"/>
              <p:cNvSpPr>
                <a:spLocks/>
              </p:cNvSpPr>
              <p:nvPr/>
            </p:nvSpPr>
            <p:spPr bwMode="auto">
              <a:xfrm rot="2573584">
                <a:off x="3780" y="10448"/>
                <a:ext cx="217" cy="204"/>
              </a:xfrm>
              <a:custGeom>
                <a:avLst/>
                <a:gdLst>
                  <a:gd name="G0" fmla="+- 2350 0 0"/>
                  <a:gd name="G1" fmla="+- 21600 0 0"/>
                  <a:gd name="G2" fmla="+- 21600 0 0"/>
                  <a:gd name="T0" fmla="*/ 0 w 23950"/>
                  <a:gd name="T1" fmla="*/ 128 h 24674"/>
                  <a:gd name="T2" fmla="*/ 23730 w 23950"/>
                  <a:gd name="T3" fmla="*/ 24674 h 24674"/>
                  <a:gd name="T4" fmla="*/ 2350 w 23950"/>
                  <a:gd name="T5" fmla="*/ 21600 h 24674"/>
                </a:gdLst>
                <a:ahLst/>
                <a:cxnLst>
                  <a:cxn ang="0">
                    <a:pos x="T0" y="T1"/>
                  </a:cxn>
                  <a:cxn ang="0">
                    <a:pos x="T2" y="T3"/>
                  </a:cxn>
                  <a:cxn ang="0">
                    <a:pos x="T4" y="T5"/>
                  </a:cxn>
                </a:cxnLst>
                <a:rect l="0" t="0" r="r" b="b"/>
                <a:pathLst>
                  <a:path w="23950" h="24674" fill="none" extrusionOk="0">
                    <a:moveTo>
                      <a:pt x="0" y="128"/>
                    </a:moveTo>
                    <a:cubicBezTo>
                      <a:pt x="780" y="42"/>
                      <a:pt x="1564" y="-1"/>
                      <a:pt x="2350" y="0"/>
                    </a:cubicBezTo>
                    <a:cubicBezTo>
                      <a:pt x="14279" y="0"/>
                      <a:pt x="23950" y="9670"/>
                      <a:pt x="23950" y="21600"/>
                    </a:cubicBezTo>
                    <a:cubicBezTo>
                      <a:pt x="23950" y="22628"/>
                      <a:pt x="23876" y="23655"/>
                      <a:pt x="23730" y="24674"/>
                    </a:cubicBezTo>
                  </a:path>
                  <a:path w="23950" h="24674" stroke="0" extrusionOk="0">
                    <a:moveTo>
                      <a:pt x="0" y="128"/>
                    </a:moveTo>
                    <a:cubicBezTo>
                      <a:pt x="780" y="42"/>
                      <a:pt x="1564" y="-1"/>
                      <a:pt x="2350" y="0"/>
                    </a:cubicBezTo>
                    <a:cubicBezTo>
                      <a:pt x="14279" y="0"/>
                      <a:pt x="23950" y="9670"/>
                      <a:pt x="23950" y="21600"/>
                    </a:cubicBezTo>
                    <a:cubicBezTo>
                      <a:pt x="23950" y="22628"/>
                      <a:pt x="23876" y="23655"/>
                      <a:pt x="23730" y="24674"/>
                    </a:cubicBezTo>
                    <a:lnTo>
                      <a:pt x="2350" y="21600"/>
                    </a:lnTo>
                    <a:close/>
                  </a:path>
                </a:pathLst>
              </a:custGeom>
              <a:noFill/>
              <a:ln w="9525">
                <a:solidFill>
                  <a:srgbClr val="000000"/>
                </a:solidFill>
                <a:round/>
                <a:headEnd/>
                <a:tailEnd/>
              </a:ln>
            </p:spPr>
            <p:txBody>
              <a:bodyPr/>
              <a:lstStyle/>
              <a:p>
                <a:endParaRPr lang="en-US"/>
              </a:p>
            </p:txBody>
          </p:sp>
          <p:sp>
            <p:nvSpPr>
              <p:cNvPr id="70" name="Line 148"/>
              <p:cNvSpPr>
                <a:spLocks noChangeShapeType="1"/>
              </p:cNvSpPr>
              <p:nvPr/>
            </p:nvSpPr>
            <p:spPr bwMode="auto">
              <a:xfrm>
                <a:off x="3306" y="10508"/>
                <a:ext cx="47" cy="0"/>
              </a:xfrm>
              <a:prstGeom prst="line">
                <a:avLst/>
              </a:prstGeom>
              <a:noFill/>
              <a:ln w="19050">
                <a:solidFill>
                  <a:srgbClr val="000000"/>
                </a:solidFill>
                <a:round/>
                <a:headEnd/>
                <a:tailEnd/>
              </a:ln>
            </p:spPr>
            <p:txBody>
              <a:bodyPr/>
              <a:lstStyle/>
              <a:p>
                <a:endParaRPr lang="en-US"/>
              </a:p>
            </p:txBody>
          </p:sp>
          <p:sp>
            <p:nvSpPr>
              <p:cNvPr id="71" name="Line 149"/>
              <p:cNvSpPr>
                <a:spLocks noChangeShapeType="1"/>
              </p:cNvSpPr>
              <p:nvPr/>
            </p:nvSpPr>
            <p:spPr bwMode="auto">
              <a:xfrm>
                <a:off x="3306" y="10550"/>
                <a:ext cx="47" cy="0"/>
              </a:xfrm>
              <a:prstGeom prst="line">
                <a:avLst/>
              </a:prstGeom>
              <a:noFill/>
              <a:ln w="19050">
                <a:solidFill>
                  <a:srgbClr val="000000"/>
                </a:solidFill>
                <a:round/>
                <a:headEnd/>
                <a:tailEnd/>
              </a:ln>
            </p:spPr>
            <p:txBody>
              <a:bodyPr/>
              <a:lstStyle/>
              <a:p>
                <a:endParaRPr lang="en-US"/>
              </a:p>
            </p:txBody>
          </p:sp>
          <p:sp>
            <p:nvSpPr>
              <p:cNvPr id="72" name="Oval 150"/>
              <p:cNvSpPr>
                <a:spLocks noChangeArrowheads="1"/>
              </p:cNvSpPr>
              <p:nvPr/>
            </p:nvSpPr>
            <p:spPr bwMode="auto">
              <a:xfrm>
                <a:off x="3568" y="11048"/>
                <a:ext cx="1470" cy="1405"/>
              </a:xfrm>
              <a:prstGeom prst="ellipse">
                <a:avLst/>
              </a:prstGeom>
              <a:solidFill>
                <a:srgbClr val="FFFFFF"/>
              </a:solidFill>
              <a:ln w="9525">
                <a:solidFill>
                  <a:srgbClr val="000000"/>
                </a:solidFill>
                <a:round/>
                <a:headEnd/>
                <a:tailEnd/>
              </a:ln>
            </p:spPr>
            <p:txBody>
              <a:bodyPr/>
              <a:lstStyle/>
              <a:p>
                <a:endParaRPr lang="en-US"/>
              </a:p>
            </p:txBody>
          </p:sp>
          <p:sp>
            <p:nvSpPr>
              <p:cNvPr id="73" name="Freeform 151"/>
              <p:cNvSpPr>
                <a:spLocks/>
              </p:cNvSpPr>
              <p:nvPr/>
            </p:nvSpPr>
            <p:spPr bwMode="auto">
              <a:xfrm>
                <a:off x="3606" y="11341"/>
                <a:ext cx="1424" cy="548"/>
              </a:xfrm>
              <a:custGeom>
                <a:avLst/>
                <a:gdLst/>
                <a:ahLst/>
                <a:cxnLst>
                  <a:cxn ang="0">
                    <a:pos x="0" y="934"/>
                  </a:cxn>
                  <a:cxn ang="0">
                    <a:pos x="118" y="930"/>
                  </a:cxn>
                  <a:cxn ang="0">
                    <a:pos x="178" y="0"/>
                  </a:cxn>
                  <a:cxn ang="0">
                    <a:pos x="253" y="945"/>
                  </a:cxn>
                  <a:cxn ang="0">
                    <a:pos x="1963" y="930"/>
                  </a:cxn>
                  <a:cxn ang="0">
                    <a:pos x="1993" y="210"/>
                  </a:cxn>
                  <a:cxn ang="0">
                    <a:pos x="2068" y="930"/>
                  </a:cxn>
                  <a:cxn ang="0">
                    <a:pos x="2166" y="933"/>
                  </a:cxn>
                </a:cxnLst>
                <a:rect l="0" t="0" r="r" b="b"/>
                <a:pathLst>
                  <a:path w="2166" h="945">
                    <a:moveTo>
                      <a:pt x="0" y="934"/>
                    </a:moveTo>
                    <a:lnTo>
                      <a:pt x="118" y="930"/>
                    </a:lnTo>
                    <a:lnTo>
                      <a:pt x="178" y="0"/>
                    </a:lnTo>
                    <a:lnTo>
                      <a:pt x="253" y="945"/>
                    </a:lnTo>
                    <a:lnTo>
                      <a:pt x="1963" y="930"/>
                    </a:lnTo>
                    <a:lnTo>
                      <a:pt x="1993" y="210"/>
                    </a:lnTo>
                    <a:lnTo>
                      <a:pt x="2068" y="930"/>
                    </a:lnTo>
                    <a:lnTo>
                      <a:pt x="2166" y="933"/>
                    </a:lnTo>
                  </a:path>
                </a:pathLst>
              </a:custGeom>
              <a:noFill/>
              <a:ln w="19050" cmpd="sng">
                <a:solidFill>
                  <a:srgbClr val="000000"/>
                </a:solidFill>
                <a:round/>
                <a:headEnd type="none" w="med" len="med"/>
                <a:tailEnd type="none" w="med" len="med"/>
              </a:ln>
            </p:spPr>
            <p:txBody>
              <a:bodyPr/>
              <a:lstStyle/>
              <a:p>
                <a:endParaRPr lang="en-US"/>
              </a:p>
            </p:txBody>
          </p:sp>
          <p:sp>
            <p:nvSpPr>
              <p:cNvPr id="74" name="Line 152"/>
              <p:cNvSpPr>
                <a:spLocks noChangeShapeType="1"/>
              </p:cNvSpPr>
              <p:nvPr/>
            </p:nvSpPr>
            <p:spPr bwMode="auto">
              <a:xfrm>
                <a:off x="3718" y="10824"/>
                <a:ext cx="0" cy="1257"/>
              </a:xfrm>
              <a:prstGeom prst="line">
                <a:avLst/>
              </a:prstGeom>
              <a:noFill/>
              <a:ln w="9525" cap="rnd">
                <a:solidFill>
                  <a:srgbClr val="000000"/>
                </a:solidFill>
                <a:prstDash val="sysDot"/>
                <a:round/>
                <a:headEnd/>
                <a:tailEnd/>
              </a:ln>
            </p:spPr>
            <p:txBody>
              <a:bodyPr/>
              <a:lstStyle/>
              <a:p>
                <a:endParaRPr lang="en-US"/>
              </a:p>
            </p:txBody>
          </p:sp>
          <p:sp>
            <p:nvSpPr>
              <p:cNvPr id="75" name="Line 153"/>
              <p:cNvSpPr>
                <a:spLocks noChangeShapeType="1"/>
              </p:cNvSpPr>
              <p:nvPr/>
            </p:nvSpPr>
            <p:spPr bwMode="auto">
              <a:xfrm>
                <a:off x="4918" y="10824"/>
                <a:ext cx="0" cy="1257"/>
              </a:xfrm>
              <a:prstGeom prst="line">
                <a:avLst/>
              </a:prstGeom>
              <a:noFill/>
              <a:ln w="9525" cap="rnd">
                <a:solidFill>
                  <a:srgbClr val="000000"/>
                </a:solidFill>
                <a:prstDash val="sysDot"/>
                <a:round/>
                <a:headEnd/>
                <a:tailEnd/>
              </a:ln>
            </p:spPr>
            <p:txBody>
              <a:bodyPr/>
              <a:lstStyle/>
              <a:p>
                <a:endParaRPr lang="en-US"/>
              </a:p>
            </p:txBody>
          </p:sp>
          <p:sp>
            <p:nvSpPr>
              <p:cNvPr id="76" name="Line 154"/>
              <p:cNvSpPr>
                <a:spLocks noChangeShapeType="1"/>
              </p:cNvSpPr>
              <p:nvPr/>
            </p:nvSpPr>
            <p:spPr bwMode="auto">
              <a:xfrm>
                <a:off x="3696" y="10717"/>
                <a:ext cx="519" cy="0"/>
              </a:xfrm>
              <a:prstGeom prst="line">
                <a:avLst/>
              </a:prstGeom>
              <a:noFill/>
              <a:ln w="9525">
                <a:solidFill>
                  <a:srgbClr val="000000"/>
                </a:solidFill>
                <a:round/>
                <a:headEnd type="arrow" w="sm" len="sm"/>
                <a:tailEnd/>
              </a:ln>
            </p:spPr>
            <p:txBody>
              <a:bodyPr/>
              <a:lstStyle/>
              <a:p>
                <a:endParaRPr lang="en-US"/>
              </a:p>
            </p:txBody>
          </p:sp>
          <p:sp>
            <p:nvSpPr>
              <p:cNvPr id="77" name="Line 155"/>
              <p:cNvSpPr>
                <a:spLocks noChangeShapeType="1"/>
              </p:cNvSpPr>
              <p:nvPr/>
            </p:nvSpPr>
            <p:spPr bwMode="auto">
              <a:xfrm>
                <a:off x="4432" y="10717"/>
                <a:ext cx="520" cy="0"/>
              </a:xfrm>
              <a:prstGeom prst="line">
                <a:avLst/>
              </a:prstGeom>
              <a:noFill/>
              <a:ln w="9525">
                <a:solidFill>
                  <a:srgbClr val="000000"/>
                </a:solidFill>
                <a:round/>
                <a:headEnd type="none" w="sm" len="sm"/>
                <a:tailEnd type="arrow" w="sm" len="sm"/>
              </a:ln>
            </p:spPr>
            <p:txBody>
              <a:bodyPr/>
              <a:lstStyle/>
              <a:p>
                <a:endParaRPr lang="en-US"/>
              </a:p>
            </p:txBody>
          </p:sp>
          <p:sp>
            <p:nvSpPr>
              <p:cNvPr id="78" name="Text Box 156"/>
              <p:cNvSpPr txBox="1">
                <a:spLocks noChangeArrowheads="1"/>
              </p:cNvSpPr>
              <p:nvPr/>
            </p:nvSpPr>
            <p:spPr bwMode="auto">
              <a:xfrm>
                <a:off x="3135" y="9975"/>
                <a:ext cx="604" cy="385"/>
              </a:xfrm>
              <a:prstGeom prst="rect">
                <a:avLst/>
              </a:prstGeom>
              <a:noFill/>
              <a:ln w="9525">
                <a:noFill/>
                <a:miter lim="800000"/>
                <a:headEnd/>
                <a:tailEnd/>
              </a:ln>
            </p:spPr>
            <p:txBody>
              <a:bodyPr/>
              <a:lstStyle/>
              <a:p>
                <a:r>
                  <a:rPr lang="en-US" sz="1200"/>
                  <a:t>(a)</a:t>
                </a:r>
                <a:endParaRPr lang="en-US"/>
              </a:p>
            </p:txBody>
          </p:sp>
          <p:sp>
            <p:nvSpPr>
              <p:cNvPr id="79" name="Text Box 157"/>
              <p:cNvSpPr txBox="1">
                <a:spLocks noChangeArrowheads="1"/>
              </p:cNvSpPr>
              <p:nvPr/>
            </p:nvSpPr>
            <p:spPr bwMode="auto">
              <a:xfrm>
                <a:off x="4161" y="10488"/>
                <a:ext cx="399" cy="342"/>
              </a:xfrm>
              <a:prstGeom prst="rect">
                <a:avLst/>
              </a:prstGeom>
              <a:noFill/>
              <a:ln w="9525">
                <a:noFill/>
                <a:miter lim="800000"/>
                <a:headEnd/>
                <a:tailEnd/>
              </a:ln>
            </p:spPr>
            <p:txBody>
              <a:bodyPr/>
              <a:lstStyle/>
              <a:p>
                <a:r>
                  <a:rPr lang="en-US" sz="1200" b="1"/>
                  <a:t>d</a:t>
                </a:r>
                <a:endParaRPr lang="en-US"/>
              </a:p>
            </p:txBody>
          </p:sp>
        </p:grpSp>
        <p:grpSp>
          <p:nvGrpSpPr>
            <p:cNvPr id="6" name="Group 158"/>
            <p:cNvGrpSpPr>
              <a:grpSpLocks/>
            </p:cNvGrpSpPr>
            <p:nvPr/>
          </p:nvGrpSpPr>
          <p:grpSpPr bwMode="auto">
            <a:xfrm>
              <a:off x="2303" y="1347"/>
              <a:ext cx="1087" cy="1494"/>
              <a:chOff x="5073" y="9975"/>
              <a:chExt cx="1870" cy="2478"/>
            </a:xfrm>
          </p:grpSpPr>
          <p:sp>
            <p:nvSpPr>
              <p:cNvPr id="39" name="Oval 159"/>
              <p:cNvSpPr>
                <a:spLocks noChangeArrowheads="1"/>
              </p:cNvSpPr>
              <p:nvPr/>
            </p:nvSpPr>
            <p:spPr bwMode="auto">
              <a:xfrm>
                <a:off x="5471" y="11048"/>
                <a:ext cx="1472" cy="1405"/>
              </a:xfrm>
              <a:prstGeom prst="ellipse">
                <a:avLst/>
              </a:prstGeom>
              <a:solidFill>
                <a:srgbClr val="FFFFFF"/>
              </a:solidFill>
              <a:ln w="9525">
                <a:solidFill>
                  <a:srgbClr val="000000"/>
                </a:solidFill>
                <a:round/>
                <a:headEnd/>
                <a:tailEnd/>
              </a:ln>
            </p:spPr>
            <p:txBody>
              <a:bodyPr/>
              <a:lstStyle/>
              <a:p>
                <a:endParaRPr lang="en-US"/>
              </a:p>
            </p:txBody>
          </p:sp>
          <p:sp>
            <p:nvSpPr>
              <p:cNvPr id="40" name="Rectangle 160"/>
              <p:cNvSpPr>
                <a:spLocks noChangeArrowheads="1"/>
              </p:cNvSpPr>
              <p:nvPr/>
            </p:nvSpPr>
            <p:spPr bwMode="auto">
              <a:xfrm>
                <a:off x="5611" y="10220"/>
                <a:ext cx="1248" cy="616"/>
              </a:xfrm>
              <a:prstGeom prst="rect">
                <a:avLst/>
              </a:prstGeom>
              <a:solidFill>
                <a:srgbClr val="C0C0C0"/>
              </a:solidFill>
              <a:ln w="9525">
                <a:solidFill>
                  <a:srgbClr val="000000"/>
                </a:solidFill>
                <a:miter lim="800000"/>
                <a:headEnd/>
                <a:tailEnd/>
              </a:ln>
            </p:spPr>
            <p:txBody>
              <a:bodyPr/>
              <a:lstStyle/>
              <a:p>
                <a:endParaRPr lang="en-US"/>
              </a:p>
            </p:txBody>
          </p:sp>
          <p:sp>
            <p:nvSpPr>
              <p:cNvPr id="41" name="Line 161"/>
              <p:cNvSpPr>
                <a:spLocks noChangeShapeType="1"/>
              </p:cNvSpPr>
              <p:nvPr/>
            </p:nvSpPr>
            <p:spPr bwMode="auto">
              <a:xfrm>
                <a:off x="5593" y="10097"/>
                <a:ext cx="0" cy="761"/>
              </a:xfrm>
              <a:prstGeom prst="line">
                <a:avLst/>
              </a:prstGeom>
              <a:noFill/>
              <a:ln w="57150">
                <a:solidFill>
                  <a:srgbClr val="000000"/>
                </a:solidFill>
                <a:round/>
                <a:headEnd/>
                <a:tailEnd/>
              </a:ln>
            </p:spPr>
            <p:txBody>
              <a:bodyPr/>
              <a:lstStyle/>
              <a:p>
                <a:endParaRPr lang="en-US"/>
              </a:p>
            </p:txBody>
          </p:sp>
          <p:sp>
            <p:nvSpPr>
              <p:cNvPr id="42" name="Line 162"/>
              <p:cNvSpPr>
                <a:spLocks noChangeShapeType="1"/>
              </p:cNvSpPr>
              <p:nvPr/>
            </p:nvSpPr>
            <p:spPr bwMode="auto">
              <a:xfrm flipV="1">
                <a:off x="5540" y="10841"/>
                <a:ext cx="1403" cy="7"/>
              </a:xfrm>
              <a:prstGeom prst="line">
                <a:avLst/>
              </a:prstGeom>
              <a:noFill/>
              <a:ln w="57150">
                <a:solidFill>
                  <a:srgbClr val="000000"/>
                </a:solidFill>
                <a:round/>
                <a:headEnd/>
                <a:tailEnd/>
              </a:ln>
            </p:spPr>
            <p:txBody>
              <a:bodyPr/>
              <a:lstStyle/>
              <a:p>
                <a:endParaRPr lang="en-US"/>
              </a:p>
            </p:txBody>
          </p:sp>
          <p:sp>
            <p:nvSpPr>
              <p:cNvPr id="43" name="Line 163"/>
              <p:cNvSpPr>
                <a:spLocks noChangeShapeType="1"/>
              </p:cNvSpPr>
              <p:nvPr/>
            </p:nvSpPr>
            <p:spPr bwMode="auto">
              <a:xfrm>
                <a:off x="6900" y="10097"/>
                <a:ext cx="0" cy="761"/>
              </a:xfrm>
              <a:prstGeom prst="line">
                <a:avLst/>
              </a:prstGeom>
              <a:noFill/>
              <a:ln w="57150">
                <a:solidFill>
                  <a:srgbClr val="000000"/>
                </a:solidFill>
                <a:round/>
                <a:headEnd/>
                <a:tailEnd/>
              </a:ln>
            </p:spPr>
            <p:txBody>
              <a:bodyPr/>
              <a:lstStyle/>
              <a:p>
                <a:endParaRPr lang="en-US"/>
              </a:p>
            </p:txBody>
          </p:sp>
          <p:grpSp>
            <p:nvGrpSpPr>
              <p:cNvPr id="7" name="Group 164"/>
              <p:cNvGrpSpPr>
                <a:grpSpLocks/>
              </p:cNvGrpSpPr>
              <p:nvPr/>
            </p:nvGrpSpPr>
            <p:grpSpPr bwMode="auto">
              <a:xfrm>
                <a:off x="5264" y="10467"/>
                <a:ext cx="301" cy="123"/>
                <a:chOff x="2166" y="10716"/>
                <a:chExt cx="1824" cy="741"/>
              </a:xfrm>
            </p:grpSpPr>
            <p:sp>
              <p:nvSpPr>
                <p:cNvPr id="59" name="Rectangle 165"/>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60" name="Rectangle 166"/>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61" name="Oval 167"/>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45" name="Arc 168"/>
              <p:cNvSpPr>
                <a:spLocks/>
              </p:cNvSpPr>
              <p:nvPr/>
            </p:nvSpPr>
            <p:spPr bwMode="auto">
              <a:xfrm rot="2573584">
                <a:off x="5638" y="10467"/>
                <a:ext cx="185" cy="179"/>
              </a:xfrm>
              <a:custGeom>
                <a:avLst/>
                <a:gdLst>
                  <a:gd name="G0" fmla="+- 0 0 0"/>
                  <a:gd name="G1" fmla="+- 21560 0 0"/>
                  <a:gd name="G2" fmla="+- 21600 0 0"/>
                  <a:gd name="T0" fmla="*/ 1315 w 21298"/>
                  <a:gd name="T1" fmla="*/ 0 h 21560"/>
                  <a:gd name="T2" fmla="*/ 21298 w 21298"/>
                  <a:gd name="T3" fmla="*/ 17959 h 21560"/>
                  <a:gd name="T4" fmla="*/ 0 w 21298"/>
                  <a:gd name="T5" fmla="*/ 21560 h 21560"/>
                </a:gdLst>
                <a:ahLst/>
                <a:cxnLst>
                  <a:cxn ang="0">
                    <a:pos x="T0" y="T1"/>
                  </a:cxn>
                  <a:cxn ang="0">
                    <a:pos x="T2" y="T3"/>
                  </a:cxn>
                  <a:cxn ang="0">
                    <a:pos x="T4" y="T5"/>
                  </a:cxn>
                </a:cxnLst>
                <a:rect l="0" t="0" r="r" b="b"/>
                <a:pathLst>
                  <a:path w="21298" h="21560" fill="none" extrusionOk="0">
                    <a:moveTo>
                      <a:pt x="1314" y="0"/>
                    </a:moveTo>
                    <a:cubicBezTo>
                      <a:pt x="11341" y="611"/>
                      <a:pt x="19623" y="8054"/>
                      <a:pt x="21297" y="17959"/>
                    </a:cubicBezTo>
                  </a:path>
                  <a:path w="21298" h="21560" stroke="0" extrusionOk="0">
                    <a:moveTo>
                      <a:pt x="1314" y="0"/>
                    </a:moveTo>
                    <a:cubicBezTo>
                      <a:pt x="11341" y="611"/>
                      <a:pt x="19623" y="8054"/>
                      <a:pt x="21297" y="17959"/>
                    </a:cubicBezTo>
                    <a:lnTo>
                      <a:pt x="0" y="21560"/>
                    </a:lnTo>
                    <a:close/>
                  </a:path>
                </a:pathLst>
              </a:custGeom>
              <a:noFill/>
              <a:ln w="9525">
                <a:solidFill>
                  <a:srgbClr val="000000"/>
                </a:solidFill>
                <a:round/>
                <a:headEnd/>
                <a:tailEnd/>
              </a:ln>
            </p:spPr>
            <p:txBody>
              <a:bodyPr/>
              <a:lstStyle/>
              <a:p>
                <a:endParaRPr lang="en-US"/>
              </a:p>
            </p:txBody>
          </p:sp>
          <p:sp>
            <p:nvSpPr>
              <p:cNvPr id="46" name="Arc 169"/>
              <p:cNvSpPr>
                <a:spLocks/>
              </p:cNvSpPr>
              <p:nvPr/>
            </p:nvSpPr>
            <p:spPr bwMode="auto">
              <a:xfrm rot="2573584">
                <a:off x="5588" y="10488"/>
                <a:ext cx="151" cy="165"/>
              </a:xfrm>
              <a:custGeom>
                <a:avLst/>
                <a:gdLst>
                  <a:gd name="G0" fmla="+- 3158 0 0"/>
                  <a:gd name="G1" fmla="+- 21600 0 0"/>
                  <a:gd name="G2" fmla="+- 21600 0 0"/>
                  <a:gd name="T0" fmla="*/ 0 w 24134"/>
                  <a:gd name="T1" fmla="*/ 232 h 21600"/>
                  <a:gd name="T2" fmla="*/ 24134 w 24134"/>
                  <a:gd name="T3" fmla="*/ 16445 h 21600"/>
                  <a:gd name="T4" fmla="*/ 3158 w 24134"/>
                  <a:gd name="T5" fmla="*/ 21600 h 21600"/>
                </a:gdLst>
                <a:ahLst/>
                <a:cxnLst>
                  <a:cxn ang="0">
                    <a:pos x="T0" y="T1"/>
                  </a:cxn>
                  <a:cxn ang="0">
                    <a:pos x="T2" y="T3"/>
                  </a:cxn>
                  <a:cxn ang="0">
                    <a:pos x="T4" y="T5"/>
                  </a:cxn>
                </a:cxnLst>
                <a:rect l="0" t="0" r="r" b="b"/>
                <a:pathLst>
                  <a:path w="24134" h="21600" fill="none" extrusionOk="0">
                    <a:moveTo>
                      <a:pt x="0" y="232"/>
                    </a:moveTo>
                    <a:cubicBezTo>
                      <a:pt x="1045" y="77"/>
                      <a:pt x="2101" y="-1"/>
                      <a:pt x="3158" y="0"/>
                    </a:cubicBezTo>
                    <a:cubicBezTo>
                      <a:pt x="13101" y="0"/>
                      <a:pt x="21760" y="6788"/>
                      <a:pt x="24133" y="16445"/>
                    </a:cubicBezTo>
                  </a:path>
                  <a:path w="24134" h="21600" stroke="0" extrusionOk="0">
                    <a:moveTo>
                      <a:pt x="0" y="232"/>
                    </a:moveTo>
                    <a:cubicBezTo>
                      <a:pt x="1045" y="77"/>
                      <a:pt x="2101" y="-1"/>
                      <a:pt x="3158" y="0"/>
                    </a:cubicBezTo>
                    <a:cubicBezTo>
                      <a:pt x="13101" y="0"/>
                      <a:pt x="21760" y="6788"/>
                      <a:pt x="24133" y="16445"/>
                    </a:cubicBezTo>
                    <a:lnTo>
                      <a:pt x="3158" y="21600"/>
                    </a:lnTo>
                    <a:close/>
                  </a:path>
                </a:pathLst>
              </a:custGeom>
              <a:noFill/>
              <a:ln w="9525">
                <a:solidFill>
                  <a:srgbClr val="000000"/>
                </a:solidFill>
                <a:round/>
                <a:headEnd/>
                <a:tailEnd/>
              </a:ln>
            </p:spPr>
            <p:txBody>
              <a:bodyPr/>
              <a:lstStyle/>
              <a:p>
                <a:endParaRPr lang="en-US"/>
              </a:p>
            </p:txBody>
          </p:sp>
          <p:sp>
            <p:nvSpPr>
              <p:cNvPr id="47" name="Arc 170"/>
              <p:cNvSpPr>
                <a:spLocks/>
              </p:cNvSpPr>
              <p:nvPr/>
            </p:nvSpPr>
            <p:spPr bwMode="auto">
              <a:xfrm rot="2573584">
                <a:off x="5691" y="10448"/>
                <a:ext cx="218" cy="204"/>
              </a:xfrm>
              <a:custGeom>
                <a:avLst/>
                <a:gdLst>
                  <a:gd name="G0" fmla="+- 2350 0 0"/>
                  <a:gd name="G1" fmla="+- 21600 0 0"/>
                  <a:gd name="G2" fmla="+- 21600 0 0"/>
                  <a:gd name="T0" fmla="*/ 0 w 23950"/>
                  <a:gd name="T1" fmla="*/ 128 h 24674"/>
                  <a:gd name="T2" fmla="*/ 23730 w 23950"/>
                  <a:gd name="T3" fmla="*/ 24674 h 24674"/>
                  <a:gd name="T4" fmla="*/ 2350 w 23950"/>
                  <a:gd name="T5" fmla="*/ 21600 h 24674"/>
                </a:gdLst>
                <a:ahLst/>
                <a:cxnLst>
                  <a:cxn ang="0">
                    <a:pos x="T0" y="T1"/>
                  </a:cxn>
                  <a:cxn ang="0">
                    <a:pos x="T2" y="T3"/>
                  </a:cxn>
                  <a:cxn ang="0">
                    <a:pos x="T4" y="T5"/>
                  </a:cxn>
                </a:cxnLst>
                <a:rect l="0" t="0" r="r" b="b"/>
                <a:pathLst>
                  <a:path w="23950" h="24674" fill="none" extrusionOk="0">
                    <a:moveTo>
                      <a:pt x="0" y="128"/>
                    </a:moveTo>
                    <a:cubicBezTo>
                      <a:pt x="780" y="42"/>
                      <a:pt x="1564" y="-1"/>
                      <a:pt x="2350" y="0"/>
                    </a:cubicBezTo>
                    <a:cubicBezTo>
                      <a:pt x="14279" y="0"/>
                      <a:pt x="23950" y="9670"/>
                      <a:pt x="23950" y="21600"/>
                    </a:cubicBezTo>
                    <a:cubicBezTo>
                      <a:pt x="23950" y="22628"/>
                      <a:pt x="23876" y="23655"/>
                      <a:pt x="23730" y="24674"/>
                    </a:cubicBezTo>
                  </a:path>
                  <a:path w="23950" h="24674" stroke="0" extrusionOk="0">
                    <a:moveTo>
                      <a:pt x="0" y="128"/>
                    </a:moveTo>
                    <a:cubicBezTo>
                      <a:pt x="780" y="42"/>
                      <a:pt x="1564" y="-1"/>
                      <a:pt x="2350" y="0"/>
                    </a:cubicBezTo>
                    <a:cubicBezTo>
                      <a:pt x="14279" y="0"/>
                      <a:pt x="23950" y="9670"/>
                      <a:pt x="23950" y="21600"/>
                    </a:cubicBezTo>
                    <a:cubicBezTo>
                      <a:pt x="23950" y="22628"/>
                      <a:pt x="23876" y="23655"/>
                      <a:pt x="23730" y="24674"/>
                    </a:cubicBezTo>
                    <a:lnTo>
                      <a:pt x="2350" y="21600"/>
                    </a:lnTo>
                    <a:close/>
                  </a:path>
                </a:pathLst>
              </a:custGeom>
              <a:noFill/>
              <a:ln w="9525">
                <a:solidFill>
                  <a:srgbClr val="000000"/>
                </a:solidFill>
                <a:round/>
                <a:headEnd/>
                <a:tailEnd/>
              </a:ln>
            </p:spPr>
            <p:txBody>
              <a:bodyPr/>
              <a:lstStyle/>
              <a:p>
                <a:endParaRPr lang="en-US"/>
              </a:p>
            </p:txBody>
          </p:sp>
          <p:sp>
            <p:nvSpPr>
              <p:cNvPr id="48" name="Line 171"/>
              <p:cNvSpPr>
                <a:spLocks noChangeShapeType="1"/>
              </p:cNvSpPr>
              <p:nvPr/>
            </p:nvSpPr>
            <p:spPr bwMode="auto">
              <a:xfrm>
                <a:off x="5218" y="10508"/>
                <a:ext cx="46" cy="0"/>
              </a:xfrm>
              <a:prstGeom prst="line">
                <a:avLst/>
              </a:prstGeom>
              <a:noFill/>
              <a:ln w="19050">
                <a:solidFill>
                  <a:srgbClr val="000000"/>
                </a:solidFill>
                <a:round/>
                <a:headEnd/>
                <a:tailEnd/>
              </a:ln>
            </p:spPr>
            <p:txBody>
              <a:bodyPr/>
              <a:lstStyle/>
              <a:p>
                <a:endParaRPr lang="en-US"/>
              </a:p>
            </p:txBody>
          </p:sp>
          <p:sp>
            <p:nvSpPr>
              <p:cNvPr id="49" name="Line 172"/>
              <p:cNvSpPr>
                <a:spLocks noChangeShapeType="1"/>
              </p:cNvSpPr>
              <p:nvPr/>
            </p:nvSpPr>
            <p:spPr bwMode="auto">
              <a:xfrm>
                <a:off x="5218" y="10550"/>
                <a:ext cx="46" cy="0"/>
              </a:xfrm>
              <a:prstGeom prst="line">
                <a:avLst/>
              </a:prstGeom>
              <a:noFill/>
              <a:ln w="19050">
                <a:solidFill>
                  <a:srgbClr val="000000"/>
                </a:solidFill>
                <a:round/>
                <a:headEnd/>
                <a:tailEnd/>
              </a:ln>
            </p:spPr>
            <p:txBody>
              <a:bodyPr/>
              <a:lstStyle/>
              <a:p>
                <a:endParaRPr lang="en-US"/>
              </a:p>
            </p:txBody>
          </p:sp>
          <p:sp>
            <p:nvSpPr>
              <p:cNvPr id="50" name="Line 173"/>
              <p:cNvSpPr>
                <a:spLocks noChangeShapeType="1"/>
              </p:cNvSpPr>
              <p:nvPr/>
            </p:nvSpPr>
            <p:spPr bwMode="auto">
              <a:xfrm>
                <a:off x="6268" y="10328"/>
                <a:ext cx="0" cy="530"/>
              </a:xfrm>
              <a:prstGeom prst="line">
                <a:avLst/>
              </a:prstGeom>
              <a:noFill/>
              <a:ln w="28575">
                <a:solidFill>
                  <a:srgbClr val="000000"/>
                </a:solidFill>
                <a:round/>
                <a:headEnd/>
                <a:tailEnd/>
              </a:ln>
            </p:spPr>
            <p:txBody>
              <a:bodyPr/>
              <a:lstStyle/>
              <a:p>
                <a:endParaRPr lang="en-US"/>
              </a:p>
            </p:txBody>
          </p:sp>
          <p:sp>
            <p:nvSpPr>
              <p:cNvPr id="51" name="Freeform 174"/>
              <p:cNvSpPr>
                <a:spLocks/>
              </p:cNvSpPr>
              <p:nvPr/>
            </p:nvSpPr>
            <p:spPr bwMode="auto">
              <a:xfrm>
                <a:off x="5518" y="11353"/>
                <a:ext cx="1425" cy="549"/>
              </a:xfrm>
              <a:custGeom>
                <a:avLst/>
                <a:gdLst/>
                <a:ahLst/>
                <a:cxnLst>
                  <a:cxn ang="0">
                    <a:pos x="0" y="934"/>
                  </a:cxn>
                  <a:cxn ang="0">
                    <a:pos x="118" y="930"/>
                  </a:cxn>
                  <a:cxn ang="0">
                    <a:pos x="178" y="0"/>
                  </a:cxn>
                  <a:cxn ang="0">
                    <a:pos x="253" y="945"/>
                  </a:cxn>
                  <a:cxn ang="0">
                    <a:pos x="1050" y="939"/>
                  </a:cxn>
                  <a:cxn ang="0">
                    <a:pos x="1125" y="204"/>
                  </a:cxn>
                  <a:cxn ang="0">
                    <a:pos x="1200" y="939"/>
                  </a:cxn>
                  <a:cxn ang="0">
                    <a:pos x="1963" y="930"/>
                  </a:cxn>
                  <a:cxn ang="0">
                    <a:pos x="1995" y="429"/>
                  </a:cxn>
                  <a:cxn ang="0">
                    <a:pos x="2068" y="930"/>
                  </a:cxn>
                  <a:cxn ang="0">
                    <a:pos x="2166" y="933"/>
                  </a:cxn>
                </a:cxnLst>
                <a:rect l="0" t="0" r="r" b="b"/>
                <a:pathLst>
                  <a:path w="2166" h="945">
                    <a:moveTo>
                      <a:pt x="0" y="934"/>
                    </a:moveTo>
                    <a:lnTo>
                      <a:pt x="118" y="930"/>
                    </a:lnTo>
                    <a:lnTo>
                      <a:pt x="178" y="0"/>
                    </a:lnTo>
                    <a:lnTo>
                      <a:pt x="253" y="945"/>
                    </a:lnTo>
                    <a:lnTo>
                      <a:pt x="1050" y="939"/>
                    </a:lnTo>
                    <a:lnTo>
                      <a:pt x="1125" y="204"/>
                    </a:lnTo>
                    <a:lnTo>
                      <a:pt x="1200" y="939"/>
                    </a:lnTo>
                    <a:lnTo>
                      <a:pt x="1963" y="930"/>
                    </a:lnTo>
                    <a:lnTo>
                      <a:pt x="1995" y="429"/>
                    </a:lnTo>
                    <a:lnTo>
                      <a:pt x="2068" y="930"/>
                    </a:lnTo>
                    <a:lnTo>
                      <a:pt x="2166" y="933"/>
                    </a:lnTo>
                  </a:path>
                </a:pathLst>
              </a:custGeom>
              <a:noFill/>
              <a:ln w="19050" cmpd="sng">
                <a:solidFill>
                  <a:srgbClr val="000000"/>
                </a:solidFill>
                <a:round/>
                <a:headEnd type="none" w="med" len="med"/>
                <a:tailEnd type="none" w="med" len="med"/>
              </a:ln>
            </p:spPr>
            <p:txBody>
              <a:bodyPr/>
              <a:lstStyle/>
              <a:p>
                <a:endParaRPr lang="en-US"/>
              </a:p>
            </p:txBody>
          </p:sp>
          <p:sp>
            <p:nvSpPr>
              <p:cNvPr id="52" name="Line 175"/>
              <p:cNvSpPr>
                <a:spLocks noChangeShapeType="1"/>
              </p:cNvSpPr>
              <p:nvPr/>
            </p:nvSpPr>
            <p:spPr bwMode="auto">
              <a:xfrm>
                <a:off x="6268" y="10858"/>
                <a:ext cx="0" cy="1521"/>
              </a:xfrm>
              <a:prstGeom prst="line">
                <a:avLst/>
              </a:prstGeom>
              <a:noFill/>
              <a:ln w="9525">
                <a:solidFill>
                  <a:srgbClr val="000000"/>
                </a:solidFill>
                <a:prstDash val="dash"/>
                <a:round/>
                <a:headEnd/>
                <a:tailEnd/>
              </a:ln>
            </p:spPr>
            <p:txBody>
              <a:bodyPr/>
              <a:lstStyle/>
              <a:p>
                <a:endParaRPr lang="en-US"/>
              </a:p>
            </p:txBody>
          </p:sp>
          <p:sp>
            <p:nvSpPr>
              <p:cNvPr id="53" name="Line 176"/>
              <p:cNvSpPr>
                <a:spLocks noChangeShapeType="1"/>
              </p:cNvSpPr>
              <p:nvPr/>
            </p:nvSpPr>
            <p:spPr bwMode="auto">
              <a:xfrm>
                <a:off x="5631" y="10858"/>
                <a:ext cx="0" cy="1256"/>
              </a:xfrm>
              <a:prstGeom prst="line">
                <a:avLst/>
              </a:prstGeom>
              <a:noFill/>
              <a:ln w="9525" cap="rnd">
                <a:solidFill>
                  <a:srgbClr val="000000"/>
                </a:solidFill>
                <a:prstDash val="sysDot"/>
                <a:round/>
                <a:headEnd/>
                <a:tailEnd/>
              </a:ln>
            </p:spPr>
            <p:txBody>
              <a:bodyPr/>
              <a:lstStyle/>
              <a:p>
                <a:endParaRPr lang="en-US"/>
              </a:p>
            </p:txBody>
          </p:sp>
          <p:sp>
            <p:nvSpPr>
              <p:cNvPr id="54" name="Line 177"/>
              <p:cNvSpPr>
                <a:spLocks noChangeShapeType="1"/>
              </p:cNvSpPr>
              <p:nvPr/>
            </p:nvSpPr>
            <p:spPr bwMode="auto">
              <a:xfrm>
                <a:off x="6830" y="10858"/>
                <a:ext cx="0" cy="1256"/>
              </a:xfrm>
              <a:prstGeom prst="line">
                <a:avLst/>
              </a:prstGeom>
              <a:noFill/>
              <a:ln w="9525" cap="rnd">
                <a:solidFill>
                  <a:srgbClr val="000000"/>
                </a:solidFill>
                <a:prstDash val="sysDot"/>
                <a:round/>
                <a:headEnd/>
                <a:tailEnd/>
              </a:ln>
            </p:spPr>
            <p:txBody>
              <a:bodyPr/>
              <a:lstStyle/>
              <a:p>
                <a:endParaRPr lang="en-US"/>
              </a:p>
            </p:txBody>
          </p:sp>
          <p:sp>
            <p:nvSpPr>
              <p:cNvPr id="55" name="Line 178"/>
              <p:cNvSpPr>
                <a:spLocks noChangeShapeType="1"/>
              </p:cNvSpPr>
              <p:nvPr/>
            </p:nvSpPr>
            <p:spPr bwMode="auto">
              <a:xfrm>
                <a:off x="5644" y="10965"/>
                <a:ext cx="217" cy="0"/>
              </a:xfrm>
              <a:prstGeom prst="line">
                <a:avLst/>
              </a:prstGeom>
              <a:noFill/>
              <a:ln w="9525">
                <a:solidFill>
                  <a:srgbClr val="000000"/>
                </a:solidFill>
                <a:round/>
                <a:headEnd type="arrow" w="sm" len="sm"/>
                <a:tailEnd/>
              </a:ln>
            </p:spPr>
            <p:txBody>
              <a:bodyPr/>
              <a:lstStyle/>
              <a:p>
                <a:endParaRPr lang="en-US"/>
              </a:p>
            </p:txBody>
          </p:sp>
          <p:sp>
            <p:nvSpPr>
              <p:cNvPr id="56" name="Line 179"/>
              <p:cNvSpPr>
                <a:spLocks noChangeShapeType="1"/>
              </p:cNvSpPr>
              <p:nvPr/>
            </p:nvSpPr>
            <p:spPr bwMode="auto">
              <a:xfrm>
                <a:off x="6034" y="10965"/>
                <a:ext cx="217" cy="0"/>
              </a:xfrm>
              <a:prstGeom prst="line">
                <a:avLst/>
              </a:prstGeom>
              <a:noFill/>
              <a:ln w="9525">
                <a:solidFill>
                  <a:srgbClr val="000000"/>
                </a:solidFill>
                <a:round/>
                <a:headEnd type="none" w="sm" len="sm"/>
                <a:tailEnd type="arrow" w="sm" len="sm"/>
              </a:ln>
            </p:spPr>
            <p:txBody>
              <a:bodyPr/>
              <a:lstStyle/>
              <a:p>
                <a:endParaRPr lang="en-US"/>
              </a:p>
            </p:txBody>
          </p:sp>
          <p:sp>
            <p:nvSpPr>
              <p:cNvPr id="57" name="Text Box 180"/>
              <p:cNvSpPr txBox="1">
                <a:spLocks noChangeArrowheads="1"/>
              </p:cNvSpPr>
              <p:nvPr/>
            </p:nvSpPr>
            <p:spPr bwMode="auto">
              <a:xfrm>
                <a:off x="5757" y="10773"/>
                <a:ext cx="513" cy="357"/>
              </a:xfrm>
              <a:prstGeom prst="rect">
                <a:avLst/>
              </a:prstGeom>
              <a:noFill/>
              <a:ln w="9525">
                <a:noFill/>
                <a:miter lim="800000"/>
                <a:headEnd/>
                <a:tailEnd/>
              </a:ln>
            </p:spPr>
            <p:txBody>
              <a:bodyPr/>
              <a:lstStyle/>
              <a:p>
                <a:r>
                  <a:rPr lang="en-US" sz="1200" b="1"/>
                  <a:t>d</a:t>
                </a:r>
                <a:r>
                  <a:rPr lang="en-US" sz="1200" b="1" baseline="-25000"/>
                  <a:t>1</a:t>
                </a:r>
                <a:endParaRPr lang="en-US"/>
              </a:p>
            </p:txBody>
          </p:sp>
          <p:sp>
            <p:nvSpPr>
              <p:cNvPr id="58" name="Text Box 181"/>
              <p:cNvSpPr txBox="1">
                <a:spLocks noChangeArrowheads="1"/>
              </p:cNvSpPr>
              <p:nvPr/>
            </p:nvSpPr>
            <p:spPr bwMode="auto">
              <a:xfrm>
                <a:off x="5073" y="9975"/>
                <a:ext cx="557" cy="399"/>
              </a:xfrm>
              <a:prstGeom prst="rect">
                <a:avLst/>
              </a:prstGeom>
              <a:noFill/>
              <a:ln w="9525">
                <a:noFill/>
                <a:miter lim="800000"/>
                <a:headEnd/>
                <a:tailEnd/>
              </a:ln>
            </p:spPr>
            <p:txBody>
              <a:bodyPr/>
              <a:lstStyle/>
              <a:p>
                <a:r>
                  <a:rPr lang="en-US" sz="1200"/>
                  <a:t>(b)</a:t>
                </a:r>
                <a:endParaRPr lang="en-US"/>
              </a:p>
            </p:txBody>
          </p:sp>
        </p:grpSp>
        <p:grpSp>
          <p:nvGrpSpPr>
            <p:cNvPr id="8" name="Group 182"/>
            <p:cNvGrpSpPr>
              <a:grpSpLocks/>
            </p:cNvGrpSpPr>
            <p:nvPr/>
          </p:nvGrpSpPr>
          <p:grpSpPr bwMode="auto">
            <a:xfrm>
              <a:off x="3556" y="1340"/>
              <a:ext cx="1091" cy="1493"/>
              <a:chOff x="7011" y="9973"/>
              <a:chExt cx="1881" cy="2480"/>
            </a:xfrm>
          </p:grpSpPr>
          <p:sp>
            <p:nvSpPr>
              <p:cNvPr id="10" name="Oval 183"/>
              <p:cNvSpPr>
                <a:spLocks noChangeArrowheads="1"/>
              </p:cNvSpPr>
              <p:nvPr/>
            </p:nvSpPr>
            <p:spPr bwMode="auto">
              <a:xfrm>
                <a:off x="7422" y="11048"/>
                <a:ext cx="1470" cy="1405"/>
              </a:xfrm>
              <a:prstGeom prst="ellipse">
                <a:avLst/>
              </a:prstGeom>
              <a:solidFill>
                <a:srgbClr val="FFFFFF"/>
              </a:solidFill>
              <a:ln w="9525">
                <a:solidFill>
                  <a:srgbClr val="000000"/>
                </a:solidFill>
                <a:round/>
                <a:headEnd/>
                <a:tailEnd/>
              </a:ln>
            </p:spPr>
            <p:txBody>
              <a:bodyPr/>
              <a:lstStyle/>
              <a:p>
                <a:endParaRPr lang="en-US"/>
              </a:p>
            </p:txBody>
          </p:sp>
          <p:sp>
            <p:nvSpPr>
              <p:cNvPr id="11" name="Freeform 184"/>
              <p:cNvSpPr>
                <a:spLocks/>
              </p:cNvSpPr>
              <p:nvPr/>
            </p:nvSpPr>
            <p:spPr bwMode="auto">
              <a:xfrm>
                <a:off x="7429" y="11387"/>
                <a:ext cx="1425" cy="548"/>
              </a:xfrm>
              <a:custGeom>
                <a:avLst/>
                <a:gdLst/>
                <a:ahLst/>
                <a:cxnLst>
                  <a:cxn ang="0">
                    <a:pos x="0" y="934"/>
                  </a:cxn>
                  <a:cxn ang="0">
                    <a:pos x="118" y="930"/>
                  </a:cxn>
                  <a:cxn ang="0">
                    <a:pos x="178" y="0"/>
                  </a:cxn>
                  <a:cxn ang="0">
                    <a:pos x="253" y="945"/>
                  </a:cxn>
                  <a:cxn ang="0">
                    <a:pos x="1050" y="939"/>
                  </a:cxn>
                  <a:cxn ang="0">
                    <a:pos x="1125" y="204"/>
                  </a:cxn>
                  <a:cxn ang="0">
                    <a:pos x="1200" y="939"/>
                  </a:cxn>
                  <a:cxn ang="0">
                    <a:pos x="1963" y="930"/>
                  </a:cxn>
                  <a:cxn ang="0">
                    <a:pos x="1995" y="429"/>
                  </a:cxn>
                  <a:cxn ang="0">
                    <a:pos x="2068" y="930"/>
                  </a:cxn>
                  <a:cxn ang="0">
                    <a:pos x="2166" y="933"/>
                  </a:cxn>
                </a:cxnLst>
                <a:rect l="0" t="0" r="r" b="b"/>
                <a:pathLst>
                  <a:path w="2166" h="945">
                    <a:moveTo>
                      <a:pt x="0" y="934"/>
                    </a:moveTo>
                    <a:lnTo>
                      <a:pt x="118" y="930"/>
                    </a:lnTo>
                    <a:lnTo>
                      <a:pt x="178" y="0"/>
                    </a:lnTo>
                    <a:lnTo>
                      <a:pt x="253" y="945"/>
                    </a:lnTo>
                    <a:lnTo>
                      <a:pt x="1050" y="939"/>
                    </a:lnTo>
                    <a:lnTo>
                      <a:pt x="1125" y="204"/>
                    </a:lnTo>
                    <a:lnTo>
                      <a:pt x="1200" y="939"/>
                    </a:lnTo>
                    <a:lnTo>
                      <a:pt x="1963" y="930"/>
                    </a:lnTo>
                    <a:lnTo>
                      <a:pt x="1995" y="429"/>
                    </a:lnTo>
                    <a:lnTo>
                      <a:pt x="2068" y="930"/>
                    </a:lnTo>
                    <a:lnTo>
                      <a:pt x="2166" y="933"/>
                    </a:lnTo>
                  </a:path>
                </a:pathLst>
              </a:custGeom>
              <a:noFill/>
              <a:ln w="19050" cmpd="sng">
                <a:solidFill>
                  <a:srgbClr val="000000"/>
                </a:solidFill>
                <a:round/>
                <a:headEnd type="none" w="med" len="med"/>
                <a:tailEnd type="none" w="med" len="med"/>
              </a:ln>
            </p:spPr>
            <p:txBody>
              <a:bodyPr/>
              <a:lstStyle/>
              <a:p>
                <a:endParaRPr lang="en-US"/>
              </a:p>
            </p:txBody>
          </p:sp>
          <p:sp>
            <p:nvSpPr>
              <p:cNvPr id="12" name="Freeform 185"/>
              <p:cNvSpPr>
                <a:spLocks/>
              </p:cNvSpPr>
              <p:nvPr/>
            </p:nvSpPr>
            <p:spPr bwMode="auto">
              <a:xfrm>
                <a:off x="8255" y="11486"/>
                <a:ext cx="49" cy="434"/>
              </a:xfrm>
              <a:custGeom>
                <a:avLst/>
                <a:gdLst/>
                <a:ahLst/>
                <a:cxnLst>
                  <a:cxn ang="0">
                    <a:pos x="0" y="750"/>
                  </a:cxn>
                  <a:cxn ang="0">
                    <a:pos x="15" y="0"/>
                  </a:cxn>
                  <a:cxn ang="0">
                    <a:pos x="75" y="750"/>
                  </a:cxn>
                </a:cxnLst>
                <a:rect l="0" t="0" r="r" b="b"/>
                <a:pathLst>
                  <a:path w="75" h="750">
                    <a:moveTo>
                      <a:pt x="0" y="750"/>
                    </a:moveTo>
                    <a:lnTo>
                      <a:pt x="15" y="0"/>
                    </a:lnTo>
                    <a:lnTo>
                      <a:pt x="75" y="750"/>
                    </a:lnTo>
                  </a:path>
                </a:pathLst>
              </a:custGeom>
              <a:noFill/>
              <a:ln w="9525">
                <a:solidFill>
                  <a:srgbClr val="000000"/>
                </a:solidFill>
                <a:round/>
                <a:headEnd type="none" w="med" len="med"/>
                <a:tailEnd type="none" w="med" len="med"/>
              </a:ln>
            </p:spPr>
            <p:txBody>
              <a:bodyPr/>
              <a:lstStyle/>
              <a:p>
                <a:endParaRPr lang="en-US"/>
              </a:p>
            </p:txBody>
          </p:sp>
          <p:sp>
            <p:nvSpPr>
              <p:cNvPr id="13" name="Freeform 186"/>
              <p:cNvSpPr>
                <a:spLocks/>
              </p:cNvSpPr>
              <p:nvPr/>
            </p:nvSpPr>
            <p:spPr bwMode="auto">
              <a:xfrm>
                <a:off x="8070" y="11503"/>
                <a:ext cx="49" cy="434"/>
              </a:xfrm>
              <a:custGeom>
                <a:avLst/>
                <a:gdLst/>
                <a:ahLst/>
                <a:cxnLst>
                  <a:cxn ang="0">
                    <a:pos x="0" y="750"/>
                  </a:cxn>
                  <a:cxn ang="0">
                    <a:pos x="15" y="0"/>
                  </a:cxn>
                  <a:cxn ang="0">
                    <a:pos x="75" y="750"/>
                  </a:cxn>
                </a:cxnLst>
                <a:rect l="0" t="0" r="r" b="b"/>
                <a:pathLst>
                  <a:path w="75" h="750">
                    <a:moveTo>
                      <a:pt x="0" y="750"/>
                    </a:moveTo>
                    <a:lnTo>
                      <a:pt x="15" y="0"/>
                    </a:lnTo>
                    <a:lnTo>
                      <a:pt x="75" y="750"/>
                    </a:lnTo>
                  </a:path>
                </a:pathLst>
              </a:custGeom>
              <a:noFill/>
              <a:ln w="9525">
                <a:solidFill>
                  <a:srgbClr val="000000"/>
                </a:solidFill>
                <a:round/>
                <a:headEnd type="none" w="med" len="med"/>
                <a:tailEnd type="none" w="med" len="med"/>
              </a:ln>
            </p:spPr>
            <p:txBody>
              <a:bodyPr/>
              <a:lstStyle/>
              <a:p>
                <a:endParaRPr lang="en-US"/>
              </a:p>
            </p:txBody>
          </p:sp>
          <p:sp>
            <p:nvSpPr>
              <p:cNvPr id="14" name="Line 187"/>
              <p:cNvSpPr>
                <a:spLocks noChangeShapeType="1"/>
              </p:cNvSpPr>
              <p:nvPr/>
            </p:nvSpPr>
            <p:spPr bwMode="auto">
              <a:xfrm>
                <a:off x="8179" y="10890"/>
                <a:ext cx="0" cy="1522"/>
              </a:xfrm>
              <a:prstGeom prst="line">
                <a:avLst/>
              </a:prstGeom>
              <a:noFill/>
              <a:ln w="9525">
                <a:solidFill>
                  <a:srgbClr val="000000"/>
                </a:solidFill>
                <a:prstDash val="dash"/>
                <a:round/>
                <a:headEnd/>
                <a:tailEnd/>
              </a:ln>
            </p:spPr>
            <p:txBody>
              <a:bodyPr/>
              <a:lstStyle/>
              <a:p>
                <a:endParaRPr lang="en-US"/>
              </a:p>
            </p:txBody>
          </p:sp>
          <p:sp>
            <p:nvSpPr>
              <p:cNvPr id="15" name="Line 188"/>
              <p:cNvSpPr>
                <a:spLocks noChangeShapeType="1"/>
              </p:cNvSpPr>
              <p:nvPr/>
            </p:nvSpPr>
            <p:spPr bwMode="auto">
              <a:xfrm>
                <a:off x="7542" y="10858"/>
                <a:ext cx="0" cy="1256"/>
              </a:xfrm>
              <a:prstGeom prst="line">
                <a:avLst/>
              </a:prstGeom>
              <a:noFill/>
              <a:ln w="9525" cap="rnd">
                <a:solidFill>
                  <a:srgbClr val="000000"/>
                </a:solidFill>
                <a:prstDash val="sysDot"/>
                <a:round/>
                <a:headEnd/>
                <a:tailEnd/>
              </a:ln>
            </p:spPr>
            <p:txBody>
              <a:bodyPr/>
              <a:lstStyle/>
              <a:p>
                <a:endParaRPr lang="en-US"/>
              </a:p>
            </p:txBody>
          </p:sp>
          <p:sp>
            <p:nvSpPr>
              <p:cNvPr id="16" name="Line 189"/>
              <p:cNvSpPr>
                <a:spLocks noChangeShapeType="1"/>
              </p:cNvSpPr>
              <p:nvPr/>
            </p:nvSpPr>
            <p:spPr bwMode="auto">
              <a:xfrm>
                <a:off x="8743" y="10858"/>
                <a:ext cx="0" cy="1256"/>
              </a:xfrm>
              <a:prstGeom prst="line">
                <a:avLst/>
              </a:prstGeom>
              <a:noFill/>
              <a:ln w="9525" cap="rnd">
                <a:solidFill>
                  <a:srgbClr val="000000"/>
                </a:solidFill>
                <a:prstDash val="sysDot"/>
                <a:round/>
                <a:headEnd/>
                <a:tailEnd/>
              </a:ln>
            </p:spPr>
            <p:txBody>
              <a:bodyPr/>
              <a:lstStyle/>
              <a:p>
                <a:endParaRPr lang="en-US"/>
              </a:p>
            </p:txBody>
          </p:sp>
          <p:sp>
            <p:nvSpPr>
              <p:cNvPr id="17" name="Line 190"/>
              <p:cNvSpPr>
                <a:spLocks noChangeShapeType="1"/>
              </p:cNvSpPr>
              <p:nvPr/>
            </p:nvSpPr>
            <p:spPr bwMode="auto">
              <a:xfrm>
                <a:off x="8070" y="10841"/>
                <a:ext cx="0" cy="1530"/>
              </a:xfrm>
              <a:prstGeom prst="line">
                <a:avLst/>
              </a:prstGeom>
              <a:noFill/>
              <a:ln w="9525">
                <a:solidFill>
                  <a:srgbClr val="000000"/>
                </a:solidFill>
                <a:prstDash val="dash"/>
                <a:round/>
                <a:headEnd/>
                <a:tailEnd/>
              </a:ln>
            </p:spPr>
            <p:txBody>
              <a:bodyPr/>
              <a:lstStyle/>
              <a:p>
                <a:endParaRPr lang="en-US"/>
              </a:p>
            </p:txBody>
          </p:sp>
          <p:sp>
            <p:nvSpPr>
              <p:cNvPr id="18" name="Line 191"/>
              <p:cNvSpPr>
                <a:spLocks noChangeShapeType="1"/>
              </p:cNvSpPr>
              <p:nvPr/>
            </p:nvSpPr>
            <p:spPr bwMode="auto">
              <a:xfrm>
                <a:off x="8286" y="10841"/>
                <a:ext cx="0" cy="1530"/>
              </a:xfrm>
              <a:prstGeom prst="line">
                <a:avLst/>
              </a:prstGeom>
              <a:noFill/>
              <a:ln w="9525">
                <a:solidFill>
                  <a:srgbClr val="000000"/>
                </a:solidFill>
                <a:prstDash val="dash"/>
                <a:round/>
                <a:headEnd/>
                <a:tailEnd/>
              </a:ln>
            </p:spPr>
            <p:txBody>
              <a:bodyPr/>
              <a:lstStyle/>
              <a:p>
                <a:endParaRPr lang="en-US"/>
              </a:p>
            </p:txBody>
          </p:sp>
          <p:sp>
            <p:nvSpPr>
              <p:cNvPr id="19" name="Line 192"/>
              <p:cNvSpPr>
                <a:spLocks noChangeShapeType="1"/>
              </p:cNvSpPr>
              <p:nvPr/>
            </p:nvSpPr>
            <p:spPr bwMode="auto">
              <a:xfrm>
                <a:off x="8329" y="10965"/>
                <a:ext cx="217" cy="0"/>
              </a:xfrm>
              <a:prstGeom prst="line">
                <a:avLst/>
              </a:prstGeom>
              <a:noFill/>
              <a:ln w="9525">
                <a:solidFill>
                  <a:srgbClr val="000000"/>
                </a:solidFill>
                <a:round/>
                <a:headEnd type="arrow" w="sm" len="sm"/>
                <a:tailEnd/>
              </a:ln>
            </p:spPr>
            <p:txBody>
              <a:bodyPr/>
              <a:lstStyle/>
              <a:p>
                <a:endParaRPr lang="en-US"/>
              </a:p>
            </p:txBody>
          </p:sp>
          <p:sp>
            <p:nvSpPr>
              <p:cNvPr id="20" name="Line 193"/>
              <p:cNvSpPr>
                <a:spLocks noChangeShapeType="1"/>
              </p:cNvSpPr>
              <p:nvPr/>
            </p:nvSpPr>
            <p:spPr bwMode="auto">
              <a:xfrm>
                <a:off x="7852" y="10965"/>
                <a:ext cx="218" cy="0"/>
              </a:xfrm>
              <a:prstGeom prst="line">
                <a:avLst/>
              </a:prstGeom>
              <a:noFill/>
              <a:ln w="9525">
                <a:solidFill>
                  <a:srgbClr val="000000"/>
                </a:solidFill>
                <a:round/>
                <a:headEnd type="none" w="sm" len="sm"/>
                <a:tailEnd type="arrow" w="sm" len="sm"/>
              </a:ln>
            </p:spPr>
            <p:txBody>
              <a:bodyPr/>
              <a:lstStyle/>
              <a:p>
                <a:endParaRPr lang="en-US"/>
              </a:p>
            </p:txBody>
          </p:sp>
          <p:sp>
            <p:nvSpPr>
              <p:cNvPr id="21" name="Text Box 194"/>
              <p:cNvSpPr txBox="1">
                <a:spLocks noChangeArrowheads="1"/>
              </p:cNvSpPr>
              <p:nvPr/>
            </p:nvSpPr>
            <p:spPr bwMode="auto">
              <a:xfrm>
                <a:off x="8003" y="10773"/>
                <a:ext cx="433" cy="330"/>
              </a:xfrm>
              <a:prstGeom prst="rect">
                <a:avLst/>
              </a:prstGeom>
              <a:noFill/>
              <a:ln w="9525">
                <a:noFill/>
                <a:miter lim="800000"/>
                <a:headEnd/>
                <a:tailEnd/>
              </a:ln>
            </p:spPr>
            <p:txBody>
              <a:bodyPr/>
              <a:lstStyle/>
              <a:p>
                <a:r>
                  <a:rPr lang="en-US" sz="1200" b="1"/>
                  <a:t>s</a:t>
                </a:r>
                <a:endParaRPr lang="en-US"/>
              </a:p>
            </p:txBody>
          </p:sp>
          <p:sp>
            <p:nvSpPr>
              <p:cNvPr id="22" name="Rectangle 195"/>
              <p:cNvSpPr>
                <a:spLocks noChangeArrowheads="1"/>
              </p:cNvSpPr>
              <p:nvPr/>
            </p:nvSpPr>
            <p:spPr bwMode="auto">
              <a:xfrm>
                <a:off x="7523" y="10220"/>
                <a:ext cx="1247" cy="617"/>
              </a:xfrm>
              <a:prstGeom prst="rect">
                <a:avLst/>
              </a:prstGeom>
              <a:solidFill>
                <a:srgbClr val="C0C0C0"/>
              </a:solidFill>
              <a:ln w="9525">
                <a:solidFill>
                  <a:srgbClr val="000000"/>
                </a:solidFill>
                <a:miter lim="800000"/>
                <a:headEnd/>
                <a:tailEnd/>
              </a:ln>
            </p:spPr>
            <p:txBody>
              <a:bodyPr/>
              <a:lstStyle/>
              <a:p>
                <a:endParaRPr lang="en-US"/>
              </a:p>
            </p:txBody>
          </p:sp>
          <p:sp>
            <p:nvSpPr>
              <p:cNvPr id="23" name="Line 196"/>
              <p:cNvSpPr>
                <a:spLocks noChangeShapeType="1"/>
              </p:cNvSpPr>
              <p:nvPr/>
            </p:nvSpPr>
            <p:spPr bwMode="auto">
              <a:xfrm>
                <a:off x="7504" y="10097"/>
                <a:ext cx="0" cy="761"/>
              </a:xfrm>
              <a:prstGeom prst="line">
                <a:avLst/>
              </a:prstGeom>
              <a:noFill/>
              <a:ln w="57150">
                <a:solidFill>
                  <a:srgbClr val="000000"/>
                </a:solidFill>
                <a:round/>
                <a:headEnd/>
                <a:tailEnd/>
              </a:ln>
            </p:spPr>
            <p:txBody>
              <a:bodyPr/>
              <a:lstStyle/>
              <a:p>
                <a:endParaRPr lang="en-US"/>
              </a:p>
            </p:txBody>
          </p:sp>
          <p:sp>
            <p:nvSpPr>
              <p:cNvPr id="24" name="Line 197"/>
              <p:cNvSpPr>
                <a:spLocks noChangeShapeType="1"/>
              </p:cNvSpPr>
              <p:nvPr/>
            </p:nvSpPr>
            <p:spPr bwMode="auto">
              <a:xfrm>
                <a:off x="7467" y="10858"/>
                <a:ext cx="1350" cy="0"/>
              </a:xfrm>
              <a:prstGeom prst="line">
                <a:avLst/>
              </a:prstGeom>
              <a:noFill/>
              <a:ln w="57150">
                <a:solidFill>
                  <a:srgbClr val="000000"/>
                </a:solidFill>
                <a:round/>
                <a:headEnd/>
                <a:tailEnd/>
              </a:ln>
            </p:spPr>
            <p:txBody>
              <a:bodyPr/>
              <a:lstStyle/>
              <a:p>
                <a:endParaRPr lang="en-US"/>
              </a:p>
            </p:txBody>
          </p:sp>
          <p:sp>
            <p:nvSpPr>
              <p:cNvPr id="25" name="Line 198"/>
              <p:cNvSpPr>
                <a:spLocks noChangeShapeType="1"/>
              </p:cNvSpPr>
              <p:nvPr/>
            </p:nvSpPr>
            <p:spPr bwMode="auto">
              <a:xfrm>
                <a:off x="8779" y="10097"/>
                <a:ext cx="0" cy="761"/>
              </a:xfrm>
              <a:prstGeom prst="line">
                <a:avLst/>
              </a:prstGeom>
              <a:noFill/>
              <a:ln w="57150">
                <a:solidFill>
                  <a:srgbClr val="000000"/>
                </a:solidFill>
                <a:round/>
                <a:headEnd/>
                <a:tailEnd/>
              </a:ln>
            </p:spPr>
            <p:txBody>
              <a:bodyPr/>
              <a:lstStyle/>
              <a:p>
                <a:endParaRPr lang="en-US"/>
              </a:p>
            </p:txBody>
          </p:sp>
          <p:grpSp>
            <p:nvGrpSpPr>
              <p:cNvPr id="26" name="Group 199"/>
              <p:cNvGrpSpPr>
                <a:grpSpLocks/>
              </p:cNvGrpSpPr>
              <p:nvPr/>
            </p:nvGrpSpPr>
            <p:grpSpPr bwMode="auto">
              <a:xfrm>
                <a:off x="7176" y="10467"/>
                <a:ext cx="297" cy="123"/>
                <a:chOff x="2166" y="10716"/>
                <a:chExt cx="1824" cy="741"/>
              </a:xfrm>
            </p:grpSpPr>
            <p:sp>
              <p:nvSpPr>
                <p:cNvPr id="36" name="Rectangle 200"/>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37" name="Rectangle 201"/>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38" name="Oval 202"/>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27" name="Arc 203"/>
              <p:cNvSpPr>
                <a:spLocks/>
              </p:cNvSpPr>
              <p:nvPr/>
            </p:nvSpPr>
            <p:spPr bwMode="auto">
              <a:xfrm rot="2573584">
                <a:off x="7548" y="10467"/>
                <a:ext cx="186" cy="180"/>
              </a:xfrm>
              <a:custGeom>
                <a:avLst/>
                <a:gdLst>
                  <a:gd name="G0" fmla="+- 0 0 0"/>
                  <a:gd name="G1" fmla="+- 21560 0 0"/>
                  <a:gd name="G2" fmla="+- 21600 0 0"/>
                  <a:gd name="T0" fmla="*/ 1315 w 21298"/>
                  <a:gd name="T1" fmla="*/ 0 h 21560"/>
                  <a:gd name="T2" fmla="*/ 21298 w 21298"/>
                  <a:gd name="T3" fmla="*/ 17959 h 21560"/>
                  <a:gd name="T4" fmla="*/ 0 w 21298"/>
                  <a:gd name="T5" fmla="*/ 21560 h 21560"/>
                </a:gdLst>
                <a:ahLst/>
                <a:cxnLst>
                  <a:cxn ang="0">
                    <a:pos x="T0" y="T1"/>
                  </a:cxn>
                  <a:cxn ang="0">
                    <a:pos x="T2" y="T3"/>
                  </a:cxn>
                  <a:cxn ang="0">
                    <a:pos x="T4" y="T5"/>
                  </a:cxn>
                </a:cxnLst>
                <a:rect l="0" t="0" r="r" b="b"/>
                <a:pathLst>
                  <a:path w="21298" h="21560" fill="none" extrusionOk="0">
                    <a:moveTo>
                      <a:pt x="1314" y="0"/>
                    </a:moveTo>
                    <a:cubicBezTo>
                      <a:pt x="11341" y="611"/>
                      <a:pt x="19623" y="8054"/>
                      <a:pt x="21297" y="17959"/>
                    </a:cubicBezTo>
                  </a:path>
                  <a:path w="21298" h="21560" stroke="0" extrusionOk="0">
                    <a:moveTo>
                      <a:pt x="1314" y="0"/>
                    </a:moveTo>
                    <a:cubicBezTo>
                      <a:pt x="11341" y="611"/>
                      <a:pt x="19623" y="8054"/>
                      <a:pt x="21297" y="17959"/>
                    </a:cubicBezTo>
                    <a:lnTo>
                      <a:pt x="0" y="21560"/>
                    </a:lnTo>
                    <a:close/>
                  </a:path>
                </a:pathLst>
              </a:custGeom>
              <a:noFill/>
              <a:ln w="9525">
                <a:solidFill>
                  <a:srgbClr val="000000"/>
                </a:solidFill>
                <a:round/>
                <a:headEnd/>
                <a:tailEnd/>
              </a:ln>
            </p:spPr>
            <p:txBody>
              <a:bodyPr/>
              <a:lstStyle/>
              <a:p>
                <a:endParaRPr lang="en-US"/>
              </a:p>
            </p:txBody>
          </p:sp>
          <p:sp>
            <p:nvSpPr>
              <p:cNvPr id="28" name="Arc 204"/>
              <p:cNvSpPr>
                <a:spLocks/>
              </p:cNvSpPr>
              <p:nvPr/>
            </p:nvSpPr>
            <p:spPr bwMode="auto">
              <a:xfrm rot="2573584">
                <a:off x="7499" y="10488"/>
                <a:ext cx="151" cy="165"/>
              </a:xfrm>
              <a:custGeom>
                <a:avLst/>
                <a:gdLst>
                  <a:gd name="G0" fmla="+- 3158 0 0"/>
                  <a:gd name="G1" fmla="+- 21600 0 0"/>
                  <a:gd name="G2" fmla="+- 21600 0 0"/>
                  <a:gd name="T0" fmla="*/ 0 w 24134"/>
                  <a:gd name="T1" fmla="*/ 232 h 21600"/>
                  <a:gd name="T2" fmla="*/ 24134 w 24134"/>
                  <a:gd name="T3" fmla="*/ 16445 h 21600"/>
                  <a:gd name="T4" fmla="*/ 3158 w 24134"/>
                  <a:gd name="T5" fmla="*/ 21600 h 21600"/>
                </a:gdLst>
                <a:ahLst/>
                <a:cxnLst>
                  <a:cxn ang="0">
                    <a:pos x="T0" y="T1"/>
                  </a:cxn>
                  <a:cxn ang="0">
                    <a:pos x="T2" y="T3"/>
                  </a:cxn>
                  <a:cxn ang="0">
                    <a:pos x="T4" y="T5"/>
                  </a:cxn>
                </a:cxnLst>
                <a:rect l="0" t="0" r="r" b="b"/>
                <a:pathLst>
                  <a:path w="24134" h="21600" fill="none" extrusionOk="0">
                    <a:moveTo>
                      <a:pt x="0" y="232"/>
                    </a:moveTo>
                    <a:cubicBezTo>
                      <a:pt x="1045" y="77"/>
                      <a:pt x="2101" y="-1"/>
                      <a:pt x="3158" y="0"/>
                    </a:cubicBezTo>
                    <a:cubicBezTo>
                      <a:pt x="13101" y="0"/>
                      <a:pt x="21760" y="6788"/>
                      <a:pt x="24133" y="16445"/>
                    </a:cubicBezTo>
                  </a:path>
                  <a:path w="24134" h="21600" stroke="0" extrusionOk="0">
                    <a:moveTo>
                      <a:pt x="0" y="232"/>
                    </a:moveTo>
                    <a:cubicBezTo>
                      <a:pt x="1045" y="77"/>
                      <a:pt x="2101" y="-1"/>
                      <a:pt x="3158" y="0"/>
                    </a:cubicBezTo>
                    <a:cubicBezTo>
                      <a:pt x="13101" y="0"/>
                      <a:pt x="21760" y="6788"/>
                      <a:pt x="24133" y="16445"/>
                    </a:cubicBezTo>
                    <a:lnTo>
                      <a:pt x="3158" y="21600"/>
                    </a:lnTo>
                    <a:close/>
                  </a:path>
                </a:pathLst>
              </a:custGeom>
              <a:noFill/>
              <a:ln w="9525">
                <a:solidFill>
                  <a:srgbClr val="000000"/>
                </a:solidFill>
                <a:round/>
                <a:headEnd/>
                <a:tailEnd/>
              </a:ln>
            </p:spPr>
            <p:txBody>
              <a:bodyPr/>
              <a:lstStyle/>
              <a:p>
                <a:endParaRPr lang="en-US"/>
              </a:p>
            </p:txBody>
          </p:sp>
          <p:sp>
            <p:nvSpPr>
              <p:cNvPr id="29" name="Arc 205"/>
              <p:cNvSpPr>
                <a:spLocks/>
              </p:cNvSpPr>
              <p:nvPr/>
            </p:nvSpPr>
            <p:spPr bwMode="auto">
              <a:xfrm rot="2573584">
                <a:off x="7602" y="10448"/>
                <a:ext cx="218" cy="204"/>
              </a:xfrm>
              <a:custGeom>
                <a:avLst/>
                <a:gdLst>
                  <a:gd name="G0" fmla="+- 2350 0 0"/>
                  <a:gd name="G1" fmla="+- 21600 0 0"/>
                  <a:gd name="G2" fmla="+- 21600 0 0"/>
                  <a:gd name="T0" fmla="*/ 0 w 23950"/>
                  <a:gd name="T1" fmla="*/ 128 h 24674"/>
                  <a:gd name="T2" fmla="*/ 23730 w 23950"/>
                  <a:gd name="T3" fmla="*/ 24674 h 24674"/>
                  <a:gd name="T4" fmla="*/ 2350 w 23950"/>
                  <a:gd name="T5" fmla="*/ 21600 h 24674"/>
                </a:gdLst>
                <a:ahLst/>
                <a:cxnLst>
                  <a:cxn ang="0">
                    <a:pos x="T0" y="T1"/>
                  </a:cxn>
                  <a:cxn ang="0">
                    <a:pos x="T2" y="T3"/>
                  </a:cxn>
                  <a:cxn ang="0">
                    <a:pos x="T4" y="T5"/>
                  </a:cxn>
                </a:cxnLst>
                <a:rect l="0" t="0" r="r" b="b"/>
                <a:pathLst>
                  <a:path w="23950" h="24674" fill="none" extrusionOk="0">
                    <a:moveTo>
                      <a:pt x="0" y="128"/>
                    </a:moveTo>
                    <a:cubicBezTo>
                      <a:pt x="780" y="42"/>
                      <a:pt x="1564" y="-1"/>
                      <a:pt x="2350" y="0"/>
                    </a:cubicBezTo>
                    <a:cubicBezTo>
                      <a:pt x="14279" y="0"/>
                      <a:pt x="23950" y="9670"/>
                      <a:pt x="23950" y="21600"/>
                    </a:cubicBezTo>
                    <a:cubicBezTo>
                      <a:pt x="23950" y="22628"/>
                      <a:pt x="23876" y="23655"/>
                      <a:pt x="23730" y="24674"/>
                    </a:cubicBezTo>
                  </a:path>
                  <a:path w="23950" h="24674" stroke="0" extrusionOk="0">
                    <a:moveTo>
                      <a:pt x="0" y="128"/>
                    </a:moveTo>
                    <a:cubicBezTo>
                      <a:pt x="780" y="42"/>
                      <a:pt x="1564" y="-1"/>
                      <a:pt x="2350" y="0"/>
                    </a:cubicBezTo>
                    <a:cubicBezTo>
                      <a:pt x="14279" y="0"/>
                      <a:pt x="23950" y="9670"/>
                      <a:pt x="23950" y="21600"/>
                    </a:cubicBezTo>
                    <a:cubicBezTo>
                      <a:pt x="23950" y="22628"/>
                      <a:pt x="23876" y="23655"/>
                      <a:pt x="23730" y="24674"/>
                    </a:cubicBezTo>
                    <a:lnTo>
                      <a:pt x="2350" y="21600"/>
                    </a:lnTo>
                    <a:close/>
                  </a:path>
                </a:pathLst>
              </a:custGeom>
              <a:noFill/>
              <a:ln w="9525">
                <a:solidFill>
                  <a:srgbClr val="000000"/>
                </a:solidFill>
                <a:round/>
                <a:headEnd/>
                <a:tailEnd/>
              </a:ln>
            </p:spPr>
            <p:txBody>
              <a:bodyPr/>
              <a:lstStyle/>
              <a:p>
                <a:endParaRPr lang="en-US"/>
              </a:p>
            </p:txBody>
          </p:sp>
          <p:sp>
            <p:nvSpPr>
              <p:cNvPr id="30" name="Line 206"/>
              <p:cNvSpPr>
                <a:spLocks noChangeShapeType="1"/>
              </p:cNvSpPr>
              <p:nvPr/>
            </p:nvSpPr>
            <p:spPr bwMode="auto">
              <a:xfrm>
                <a:off x="7130" y="10508"/>
                <a:ext cx="47" cy="0"/>
              </a:xfrm>
              <a:prstGeom prst="line">
                <a:avLst/>
              </a:prstGeom>
              <a:noFill/>
              <a:ln w="19050">
                <a:solidFill>
                  <a:srgbClr val="000000"/>
                </a:solidFill>
                <a:round/>
                <a:headEnd/>
                <a:tailEnd/>
              </a:ln>
            </p:spPr>
            <p:txBody>
              <a:bodyPr/>
              <a:lstStyle/>
              <a:p>
                <a:endParaRPr lang="en-US"/>
              </a:p>
            </p:txBody>
          </p:sp>
          <p:sp>
            <p:nvSpPr>
              <p:cNvPr id="31" name="Line 207"/>
              <p:cNvSpPr>
                <a:spLocks noChangeShapeType="1"/>
              </p:cNvSpPr>
              <p:nvPr/>
            </p:nvSpPr>
            <p:spPr bwMode="auto">
              <a:xfrm>
                <a:off x="7130" y="10550"/>
                <a:ext cx="47" cy="0"/>
              </a:xfrm>
              <a:prstGeom prst="line">
                <a:avLst/>
              </a:prstGeom>
              <a:noFill/>
              <a:ln w="19050">
                <a:solidFill>
                  <a:srgbClr val="000000"/>
                </a:solidFill>
                <a:round/>
                <a:headEnd/>
                <a:tailEnd/>
              </a:ln>
            </p:spPr>
            <p:txBody>
              <a:bodyPr/>
              <a:lstStyle/>
              <a:p>
                <a:endParaRPr lang="en-US"/>
              </a:p>
            </p:txBody>
          </p:sp>
          <p:sp>
            <p:nvSpPr>
              <p:cNvPr id="32" name="Line 208"/>
              <p:cNvSpPr>
                <a:spLocks noChangeShapeType="1"/>
              </p:cNvSpPr>
              <p:nvPr/>
            </p:nvSpPr>
            <p:spPr bwMode="auto">
              <a:xfrm>
                <a:off x="8179" y="10328"/>
                <a:ext cx="0" cy="530"/>
              </a:xfrm>
              <a:prstGeom prst="line">
                <a:avLst/>
              </a:prstGeom>
              <a:noFill/>
              <a:ln w="28575">
                <a:solidFill>
                  <a:srgbClr val="000000"/>
                </a:solidFill>
                <a:round/>
                <a:headEnd/>
                <a:tailEnd/>
              </a:ln>
            </p:spPr>
            <p:txBody>
              <a:bodyPr/>
              <a:lstStyle/>
              <a:p>
                <a:endParaRPr lang="en-US"/>
              </a:p>
            </p:txBody>
          </p:sp>
          <p:sp>
            <p:nvSpPr>
              <p:cNvPr id="33" name="Line 209"/>
              <p:cNvSpPr>
                <a:spLocks noChangeShapeType="1"/>
              </p:cNvSpPr>
              <p:nvPr/>
            </p:nvSpPr>
            <p:spPr bwMode="auto">
              <a:xfrm>
                <a:off x="8292" y="10328"/>
                <a:ext cx="0" cy="497"/>
              </a:xfrm>
              <a:prstGeom prst="line">
                <a:avLst/>
              </a:prstGeom>
              <a:noFill/>
              <a:ln w="19050">
                <a:solidFill>
                  <a:srgbClr val="000000"/>
                </a:solidFill>
                <a:prstDash val="sysDot"/>
                <a:round/>
                <a:headEnd/>
                <a:tailEnd/>
              </a:ln>
            </p:spPr>
            <p:txBody>
              <a:bodyPr/>
              <a:lstStyle/>
              <a:p>
                <a:endParaRPr lang="en-US"/>
              </a:p>
            </p:txBody>
          </p:sp>
          <p:sp>
            <p:nvSpPr>
              <p:cNvPr id="34" name="Line 210"/>
              <p:cNvSpPr>
                <a:spLocks noChangeShapeType="1"/>
              </p:cNvSpPr>
              <p:nvPr/>
            </p:nvSpPr>
            <p:spPr bwMode="auto">
              <a:xfrm>
                <a:off x="8067" y="10328"/>
                <a:ext cx="0" cy="497"/>
              </a:xfrm>
              <a:prstGeom prst="line">
                <a:avLst/>
              </a:prstGeom>
              <a:noFill/>
              <a:ln w="19050">
                <a:solidFill>
                  <a:srgbClr val="000000"/>
                </a:solidFill>
                <a:prstDash val="sysDot"/>
                <a:round/>
                <a:headEnd/>
                <a:tailEnd/>
              </a:ln>
            </p:spPr>
            <p:txBody>
              <a:bodyPr/>
              <a:lstStyle/>
              <a:p>
                <a:endParaRPr lang="en-US"/>
              </a:p>
            </p:txBody>
          </p:sp>
          <p:sp>
            <p:nvSpPr>
              <p:cNvPr id="35" name="Text Box 211"/>
              <p:cNvSpPr txBox="1">
                <a:spLocks noChangeArrowheads="1"/>
              </p:cNvSpPr>
              <p:nvPr/>
            </p:nvSpPr>
            <p:spPr bwMode="auto">
              <a:xfrm>
                <a:off x="7011" y="9973"/>
                <a:ext cx="524" cy="401"/>
              </a:xfrm>
              <a:prstGeom prst="rect">
                <a:avLst/>
              </a:prstGeom>
              <a:noFill/>
              <a:ln w="9525">
                <a:noFill/>
                <a:miter lim="800000"/>
                <a:headEnd/>
                <a:tailEnd/>
              </a:ln>
            </p:spPr>
            <p:txBody>
              <a:bodyPr/>
              <a:lstStyle/>
              <a:p>
                <a:r>
                  <a:rPr lang="en-US" sz="1200"/>
                  <a:t>(c)</a:t>
                </a:r>
                <a:endParaRPr lang="en-US"/>
              </a:p>
            </p:txBody>
          </p:sp>
        </p:grpSp>
        <p:sp>
          <p:nvSpPr>
            <p:cNvPr id="9" name="Text Box 212"/>
            <p:cNvSpPr txBox="1">
              <a:spLocks noChangeArrowheads="1"/>
            </p:cNvSpPr>
            <p:nvPr/>
          </p:nvSpPr>
          <p:spPr bwMode="auto">
            <a:xfrm>
              <a:off x="864" y="2890"/>
              <a:ext cx="4128" cy="422"/>
            </a:xfrm>
            <a:prstGeom prst="rect">
              <a:avLst/>
            </a:prstGeom>
            <a:noFill/>
            <a:ln w="9525">
              <a:noFill/>
              <a:miter lim="800000"/>
              <a:headEnd/>
              <a:tailEnd/>
            </a:ln>
          </p:spPr>
          <p:txBody>
            <a:bodyPr/>
            <a:lstStyle/>
            <a:p>
              <a:pPr algn="ctr"/>
              <a:r>
                <a:rPr lang="en-US" sz="1400" b="1"/>
                <a:t>A-scan: Pikovi odgovarajućih amplituda pokazuju položaj zidova suda (a); Prikaz položaja prepreke u sudu (b); Prikaz prepreke koja osciluje (c).</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1"/>
            <a:ext cx="8229600" cy="3352799"/>
          </a:xfrm>
        </p:spPr>
        <p:txBody>
          <a:bodyPr>
            <a:normAutofit fontScale="85000" lnSpcReduction="20000"/>
          </a:bodyPr>
          <a:lstStyle/>
          <a:p>
            <a:r>
              <a:rPr lang="vi-VN" dirty="0" smtClean="0"/>
              <a:t>Jedna sonda, nepokretna u odnosu na posmatrani objekat </a:t>
            </a:r>
            <a:endParaRPr lang="sr-Latn-RS" dirty="0" smtClean="0"/>
          </a:p>
          <a:p>
            <a:r>
              <a:rPr lang="vi-VN" dirty="0" smtClean="0"/>
              <a:t>Na monitoru posmatramo razliku između pobudnog impulsa i drugog koji predstavlja reflektovani impuls. </a:t>
            </a:r>
            <a:endParaRPr lang="sr-Latn-RS" dirty="0" smtClean="0"/>
          </a:p>
          <a:p>
            <a:r>
              <a:rPr lang="vi-VN" dirty="0" smtClean="0"/>
              <a:t>Na osnovu vremenske razlike između njih i poznate brzine ultrazvuka u telu možemo da odredimo dubinu sloja od koga se talas reflektovao.</a:t>
            </a:r>
            <a:endParaRPr lang="en-US" dirty="0"/>
          </a:p>
        </p:txBody>
      </p:sp>
      <p:pic>
        <p:nvPicPr>
          <p:cNvPr id="4098" name="Picture 2" descr="C:\Users\ivank\OneDrive\Desktop\321.png"/>
          <p:cNvPicPr>
            <a:picLocks noChangeAspect="1" noChangeArrowheads="1"/>
          </p:cNvPicPr>
          <p:nvPr/>
        </p:nvPicPr>
        <p:blipFill>
          <a:blip r:embed="rId2"/>
          <a:srcRect/>
          <a:stretch>
            <a:fillRect/>
          </a:stretch>
        </p:blipFill>
        <p:spPr bwMode="auto">
          <a:xfrm>
            <a:off x="0" y="4572000"/>
            <a:ext cx="4572000" cy="2026107"/>
          </a:xfrm>
          <a:prstGeom prst="rect">
            <a:avLst/>
          </a:prstGeom>
          <a:noFill/>
        </p:spPr>
      </p:pic>
      <p:pic>
        <p:nvPicPr>
          <p:cNvPr id="5" name="Picture 2" descr="C:\Users\ivank\OneDrive\Desktop\111.png"/>
          <p:cNvPicPr>
            <a:picLocks noChangeAspect="1" noChangeArrowheads="1"/>
          </p:cNvPicPr>
          <p:nvPr/>
        </p:nvPicPr>
        <p:blipFill>
          <a:blip r:embed="rId3"/>
          <a:srcRect/>
          <a:stretch>
            <a:fillRect/>
          </a:stretch>
        </p:blipFill>
        <p:spPr bwMode="auto">
          <a:xfrm>
            <a:off x="4419600" y="3962400"/>
            <a:ext cx="4525499" cy="2667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4525963"/>
          </a:xfrm>
        </p:spPr>
        <p:txBody>
          <a:bodyPr>
            <a:noAutofit/>
          </a:bodyPr>
          <a:lstStyle/>
          <a:p>
            <a:r>
              <a:rPr lang="sr-Latn-RS" sz="4000" dirty="0" smtClean="0"/>
              <a:t>Prostiranje ultrazvuka zavisi od sredine</a:t>
            </a:r>
          </a:p>
          <a:p>
            <a:r>
              <a:rPr lang="sr-Latn-RS" sz="4000" dirty="0" smtClean="0"/>
              <a:t>S obzirom da se ljudsko telo sastoji od organa i tkiva razlicitih osobina, ta karakteristika je od velikog značaja</a:t>
            </a:r>
          </a:p>
          <a:p>
            <a:r>
              <a:rPr lang="sr-Latn-RS" sz="4000" dirty="0" smtClean="0"/>
              <a:t>Talas se odbija od različitih površina i meri se vreme za koje je vraća do prijemnika</a:t>
            </a:r>
            <a:endParaRPr lang="en-US" sz="4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 mod primena u oftalmologiji</a:t>
            </a:r>
            <a:endParaRPr lang="en-US" dirty="0">
              <a:solidFill>
                <a:schemeClr val="tx1">
                  <a:lumMod val="95000"/>
                  <a:lumOff val="5000"/>
                </a:schemeClr>
              </a:solidFill>
            </a:endParaRPr>
          </a:p>
        </p:txBody>
      </p:sp>
      <p:sp>
        <p:nvSpPr>
          <p:cNvPr id="3" name="Content Placeholder 2"/>
          <p:cNvSpPr>
            <a:spLocks noGrp="1"/>
          </p:cNvSpPr>
          <p:nvPr>
            <p:ph idx="1"/>
          </p:nvPr>
        </p:nvSpPr>
        <p:spPr>
          <a:xfrm>
            <a:off x="457200" y="1600201"/>
            <a:ext cx="8229600" cy="1447800"/>
          </a:xfrm>
        </p:spPr>
        <p:txBody>
          <a:bodyPr>
            <a:normAutofit fontScale="77500" lnSpcReduction="20000"/>
          </a:bodyPr>
          <a:lstStyle/>
          <a:p>
            <a:r>
              <a:rPr lang="en-US" dirty="0" smtClean="0">
                <a:solidFill>
                  <a:schemeClr val="tx1">
                    <a:lumMod val="95000"/>
                    <a:lumOff val="5000"/>
                  </a:schemeClr>
                </a:solidFill>
              </a:rPr>
              <a:t>Koristi se u oftalmologiji za merenje dimenzija elemenata oka. Na osnovu dobijenih podataka i jednostavnog softvera može se brzo i dovoljno precizno odrediti potrebna dioptrija naočara za eventualnu korekciju vida.</a:t>
            </a:r>
            <a:endParaRPr lang="en-US" dirty="0">
              <a:solidFill>
                <a:schemeClr val="tx1">
                  <a:lumMod val="95000"/>
                  <a:lumOff val="5000"/>
                </a:schemeClr>
              </a:solidFill>
            </a:endParaRPr>
          </a:p>
        </p:txBody>
      </p:sp>
      <p:pic>
        <p:nvPicPr>
          <p:cNvPr id="4" name="Picture 6"/>
          <p:cNvPicPr>
            <a:picLocks noChangeAspect="1" noChangeArrowheads="1"/>
          </p:cNvPicPr>
          <p:nvPr/>
        </p:nvPicPr>
        <p:blipFill>
          <a:blip r:embed="rId2"/>
          <a:srcRect/>
          <a:stretch>
            <a:fillRect/>
          </a:stretch>
        </p:blipFill>
        <p:spPr>
          <a:xfrm>
            <a:off x="381000" y="3276600"/>
            <a:ext cx="3733800" cy="2800350"/>
          </a:xfrm>
          <a:prstGeom prst="rect">
            <a:avLst/>
          </a:prstGeom>
          <a:noFill/>
          <a:ln/>
        </p:spPr>
      </p:pic>
      <p:pic>
        <p:nvPicPr>
          <p:cNvPr id="5" name="Picture 8"/>
          <p:cNvPicPr>
            <a:picLocks noChangeAspect="1" noChangeArrowheads="1"/>
          </p:cNvPicPr>
          <p:nvPr/>
        </p:nvPicPr>
        <p:blipFill>
          <a:blip r:embed="rId3"/>
          <a:srcRect/>
          <a:stretch>
            <a:fillRect/>
          </a:stretch>
        </p:blipFill>
        <p:spPr bwMode="auto">
          <a:xfrm>
            <a:off x="5257800" y="3200400"/>
            <a:ext cx="2819400" cy="23368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A mod primena u </a:t>
            </a:r>
            <a:r>
              <a:rPr lang="en-US" dirty="0" smtClean="0"/>
              <a:t>ehoencefalografij</a:t>
            </a:r>
            <a:r>
              <a:rPr lang="sr-Latn-RS" dirty="0" smtClean="0"/>
              <a:t>i</a:t>
            </a:r>
            <a:endParaRPr lang="en-US" dirty="0"/>
          </a:p>
        </p:txBody>
      </p:sp>
      <p:sp>
        <p:nvSpPr>
          <p:cNvPr id="3" name="Content Placeholder 2"/>
          <p:cNvSpPr>
            <a:spLocks noGrp="1"/>
          </p:cNvSpPr>
          <p:nvPr>
            <p:ph idx="1"/>
          </p:nvPr>
        </p:nvSpPr>
        <p:spPr>
          <a:xfrm>
            <a:off x="457200" y="1600201"/>
            <a:ext cx="5791200" cy="2209800"/>
          </a:xfrm>
        </p:spPr>
        <p:txBody>
          <a:bodyPr>
            <a:normAutofit fontScale="62500" lnSpcReduction="20000"/>
          </a:bodyPr>
          <a:lstStyle/>
          <a:p>
            <a:r>
              <a:rPr lang="en-US" dirty="0" smtClean="0">
                <a:solidFill>
                  <a:schemeClr val="tx1">
                    <a:lumMod val="95000"/>
                    <a:lumOff val="5000"/>
                  </a:schemeClr>
                </a:solidFill>
              </a:rPr>
              <a:t>Ovaj metod se takođe sa uspehom koristio u otkrivanju tumora mozga. </a:t>
            </a:r>
            <a:r>
              <a:rPr lang="de-DE" dirty="0" smtClean="0">
                <a:solidFill>
                  <a:schemeClr val="tx1">
                    <a:lumMod val="95000"/>
                    <a:lumOff val="5000"/>
                  </a:schemeClr>
                </a:solidFill>
              </a:rPr>
              <a:t>Potrebno je napraviti dva snimka postavljanjem sonde sa jedne pa zatim sa druge strane glave. Ukoliko srednja linija glave nije u istom položaju na oba snimka, to ukazuje na mogućnost da se u jednoj polovini mozga nalazi neka </a:t>
            </a:r>
            <a:r>
              <a:rPr lang="sr-Latn-RS" dirty="0" smtClean="0">
                <a:solidFill>
                  <a:schemeClr val="tx1">
                    <a:lumMod val="95000"/>
                    <a:lumOff val="5000"/>
                  </a:schemeClr>
                </a:solidFill>
              </a:rPr>
              <a:t>deformacija</a:t>
            </a:r>
            <a:r>
              <a:rPr lang="de-DE" dirty="0" smtClean="0">
                <a:solidFill>
                  <a:schemeClr val="tx1">
                    <a:lumMod val="95000"/>
                    <a:lumOff val="5000"/>
                  </a:schemeClr>
                </a:solidFill>
              </a:rPr>
              <a:t>.</a:t>
            </a:r>
            <a:endParaRPr lang="en-US" dirty="0" smtClean="0">
              <a:solidFill>
                <a:schemeClr val="tx1">
                  <a:lumMod val="95000"/>
                  <a:lumOff val="5000"/>
                </a:schemeClr>
              </a:solidFill>
            </a:endParaRPr>
          </a:p>
          <a:p>
            <a:endParaRPr lang="en-US" dirty="0"/>
          </a:p>
        </p:txBody>
      </p:sp>
      <p:pic>
        <p:nvPicPr>
          <p:cNvPr id="4" name="Picture 4"/>
          <p:cNvPicPr>
            <a:picLocks noChangeAspect="1" noChangeArrowheads="1"/>
          </p:cNvPicPr>
          <p:nvPr/>
        </p:nvPicPr>
        <p:blipFill>
          <a:blip r:embed="rId2"/>
          <a:srcRect/>
          <a:stretch>
            <a:fillRect/>
          </a:stretch>
        </p:blipFill>
        <p:spPr>
          <a:xfrm>
            <a:off x="6172200" y="1676400"/>
            <a:ext cx="2641600" cy="1789113"/>
          </a:xfrm>
          <a:prstGeom prst="rect">
            <a:avLst/>
          </a:prstGeom>
          <a:noFill/>
          <a:ln/>
        </p:spPr>
      </p:pic>
      <p:pic>
        <p:nvPicPr>
          <p:cNvPr id="5" name="Picture 5"/>
          <p:cNvPicPr>
            <a:picLocks noChangeAspect="1" noChangeArrowheads="1"/>
          </p:cNvPicPr>
          <p:nvPr/>
        </p:nvPicPr>
        <p:blipFill>
          <a:blip r:embed="rId3"/>
          <a:srcRect/>
          <a:stretch>
            <a:fillRect/>
          </a:stretch>
        </p:blipFill>
        <p:spPr>
          <a:xfrm>
            <a:off x="762000" y="3962400"/>
            <a:ext cx="3276600" cy="2180499"/>
          </a:xfrm>
          <a:prstGeom prst="rect">
            <a:avLst/>
          </a:prstGeom>
          <a:noFill/>
          <a:ln/>
        </p:spPr>
      </p:pic>
      <p:pic>
        <p:nvPicPr>
          <p:cNvPr id="7" name="Picture 7"/>
          <p:cNvPicPr>
            <a:picLocks noChangeAspect="1" noChangeArrowheads="1"/>
          </p:cNvPicPr>
          <p:nvPr/>
        </p:nvPicPr>
        <p:blipFill>
          <a:blip r:embed="rId4"/>
          <a:srcRect/>
          <a:stretch>
            <a:fillRect/>
          </a:stretch>
        </p:blipFill>
        <p:spPr>
          <a:xfrm>
            <a:off x="4953000" y="3962400"/>
            <a:ext cx="3352800" cy="2221229"/>
          </a:xfrm>
          <a:prstGeom prst="rect">
            <a:avLst/>
          </a:prstGeom>
          <a:noFill/>
          <a:ln/>
        </p:spPr>
      </p:pic>
      <p:sp>
        <p:nvSpPr>
          <p:cNvPr id="9" name="TextBox 8"/>
          <p:cNvSpPr txBox="1"/>
          <p:nvPr/>
        </p:nvSpPr>
        <p:spPr>
          <a:xfrm>
            <a:off x="1524000" y="6248400"/>
            <a:ext cx="1888146" cy="369332"/>
          </a:xfrm>
          <a:prstGeom prst="rect">
            <a:avLst/>
          </a:prstGeom>
          <a:noFill/>
        </p:spPr>
        <p:txBody>
          <a:bodyPr wrap="none" rtlCol="0">
            <a:spAutoFit/>
          </a:bodyPr>
          <a:lstStyle/>
          <a:p>
            <a:r>
              <a:rPr lang="sr-Latn-RS" dirty="0"/>
              <a:t>n</a:t>
            </a:r>
            <a:r>
              <a:rPr lang="sr-Latn-RS" dirty="0" smtClean="0"/>
              <a:t>ema deformacije</a:t>
            </a:r>
            <a:endParaRPr lang="en-US" dirty="0"/>
          </a:p>
        </p:txBody>
      </p:sp>
      <p:sp>
        <p:nvSpPr>
          <p:cNvPr id="10" name="TextBox 9"/>
          <p:cNvSpPr txBox="1"/>
          <p:nvPr/>
        </p:nvSpPr>
        <p:spPr>
          <a:xfrm>
            <a:off x="6096000" y="6248400"/>
            <a:ext cx="1298241" cy="369332"/>
          </a:xfrm>
          <a:prstGeom prst="rect">
            <a:avLst/>
          </a:prstGeom>
          <a:noFill/>
        </p:spPr>
        <p:txBody>
          <a:bodyPr wrap="none" rtlCol="0">
            <a:spAutoFit/>
          </a:bodyPr>
          <a:lstStyle/>
          <a:p>
            <a:r>
              <a:rPr lang="sr-Latn-RS" dirty="0" smtClean="0"/>
              <a:t>deformacija</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t>
            </a:r>
            <a:r>
              <a:rPr lang="sr-Latn-RS" dirty="0" smtClean="0"/>
              <a:t> mod</a:t>
            </a:r>
            <a:r>
              <a:rPr lang="en-US" dirty="0" smtClean="0"/>
              <a:t>(Brightness mode) ultrazvučnih merenja</a:t>
            </a:r>
            <a:endParaRPr lang="en-US" dirty="0"/>
          </a:p>
        </p:txBody>
      </p:sp>
      <p:sp>
        <p:nvSpPr>
          <p:cNvPr id="3" name="Content Placeholder 2"/>
          <p:cNvSpPr>
            <a:spLocks noGrp="1"/>
          </p:cNvSpPr>
          <p:nvPr>
            <p:ph idx="1"/>
          </p:nvPr>
        </p:nvSpPr>
        <p:spPr>
          <a:xfrm>
            <a:off x="457200" y="1600201"/>
            <a:ext cx="5410200" cy="2438399"/>
          </a:xfrm>
        </p:spPr>
        <p:txBody>
          <a:bodyPr>
            <a:normAutofit fontScale="70000" lnSpcReduction="20000"/>
          </a:bodyPr>
          <a:lstStyle/>
          <a:p>
            <a:r>
              <a:rPr lang="en-US" dirty="0" smtClean="0"/>
              <a:t>Jedna pokretna sonda (najčešće danas) </a:t>
            </a:r>
            <a:endParaRPr lang="sr-Latn-RS" dirty="0" smtClean="0"/>
          </a:p>
          <a:p>
            <a:r>
              <a:rPr lang="en-US" dirty="0" smtClean="0"/>
              <a:t>Osnovu ove metode predstavlja dvodimenzionalna predstava koja nastaje kao posledica relativnog pomeranja sonde u odnosu na objekt merenja. </a:t>
            </a:r>
            <a:endParaRPr lang="sr-Latn-RS" dirty="0" smtClean="0"/>
          </a:p>
          <a:p>
            <a:r>
              <a:rPr lang="en-US" dirty="0" smtClean="0"/>
              <a:t>Reflektovani talasi se predstavljaju na ekranu svetlim tačkama</a:t>
            </a:r>
            <a:endParaRPr lang="en-US" dirty="0"/>
          </a:p>
        </p:txBody>
      </p:sp>
      <p:grpSp>
        <p:nvGrpSpPr>
          <p:cNvPr id="4" name="Group 4"/>
          <p:cNvGrpSpPr>
            <a:grpSpLocks/>
          </p:cNvGrpSpPr>
          <p:nvPr/>
        </p:nvGrpSpPr>
        <p:grpSpPr bwMode="auto">
          <a:xfrm>
            <a:off x="762000" y="4114800"/>
            <a:ext cx="5867400" cy="2514600"/>
            <a:chOff x="1653" y="1596"/>
            <a:chExt cx="8778" cy="4104"/>
          </a:xfrm>
        </p:grpSpPr>
        <p:grpSp>
          <p:nvGrpSpPr>
            <p:cNvPr id="5" name="Group 5"/>
            <p:cNvGrpSpPr>
              <a:grpSpLocks/>
            </p:cNvGrpSpPr>
            <p:nvPr/>
          </p:nvGrpSpPr>
          <p:grpSpPr bwMode="auto">
            <a:xfrm>
              <a:off x="1653" y="1596"/>
              <a:ext cx="6168" cy="3363"/>
              <a:chOff x="1653" y="1596"/>
              <a:chExt cx="6168" cy="3363"/>
            </a:xfrm>
          </p:grpSpPr>
          <p:sp>
            <p:nvSpPr>
              <p:cNvPr id="38" name="Oval 6"/>
              <p:cNvSpPr>
                <a:spLocks noChangeArrowheads="1"/>
              </p:cNvSpPr>
              <p:nvPr/>
            </p:nvSpPr>
            <p:spPr bwMode="auto">
              <a:xfrm>
                <a:off x="2166" y="3648"/>
                <a:ext cx="1368" cy="1311"/>
              </a:xfrm>
              <a:prstGeom prst="ellipse">
                <a:avLst/>
              </a:prstGeom>
              <a:solidFill>
                <a:srgbClr val="FFFFFF"/>
              </a:solidFill>
              <a:ln w="9525">
                <a:solidFill>
                  <a:srgbClr val="000000"/>
                </a:solidFill>
                <a:round/>
                <a:headEnd/>
                <a:tailEnd/>
              </a:ln>
            </p:spPr>
            <p:txBody>
              <a:bodyPr/>
              <a:lstStyle/>
              <a:p>
                <a:endParaRPr lang="en-US"/>
              </a:p>
            </p:txBody>
          </p:sp>
          <p:grpSp>
            <p:nvGrpSpPr>
              <p:cNvPr id="6" name="Group 7"/>
              <p:cNvGrpSpPr>
                <a:grpSpLocks/>
              </p:cNvGrpSpPr>
              <p:nvPr/>
            </p:nvGrpSpPr>
            <p:grpSpPr bwMode="auto">
              <a:xfrm>
                <a:off x="1653" y="1938"/>
                <a:ext cx="429" cy="155"/>
                <a:chOff x="4788" y="2051"/>
                <a:chExt cx="429" cy="155"/>
              </a:xfrm>
            </p:grpSpPr>
            <p:grpSp>
              <p:nvGrpSpPr>
                <p:cNvPr id="7" name="Group 8"/>
                <p:cNvGrpSpPr>
                  <a:grpSpLocks/>
                </p:cNvGrpSpPr>
                <p:nvPr/>
              </p:nvGrpSpPr>
              <p:grpSpPr bwMode="auto">
                <a:xfrm>
                  <a:off x="4848" y="2051"/>
                  <a:ext cx="369" cy="155"/>
                  <a:chOff x="2166" y="10716"/>
                  <a:chExt cx="1824" cy="741"/>
                </a:xfrm>
              </p:grpSpPr>
              <p:sp>
                <p:nvSpPr>
                  <p:cNvPr id="94" name="Rectangle 9"/>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95" name="Rectangle 10"/>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96" name="Oval 11"/>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92" name="Line 12"/>
                <p:cNvSpPr>
                  <a:spLocks noChangeShapeType="1"/>
                </p:cNvSpPr>
                <p:nvPr/>
              </p:nvSpPr>
              <p:spPr bwMode="auto">
                <a:xfrm>
                  <a:off x="4788" y="2103"/>
                  <a:ext cx="57" cy="0"/>
                </a:xfrm>
                <a:prstGeom prst="line">
                  <a:avLst/>
                </a:prstGeom>
                <a:noFill/>
                <a:ln w="19050">
                  <a:solidFill>
                    <a:srgbClr val="000000"/>
                  </a:solidFill>
                  <a:round/>
                  <a:headEnd/>
                  <a:tailEnd/>
                </a:ln>
              </p:spPr>
              <p:txBody>
                <a:bodyPr/>
                <a:lstStyle/>
                <a:p>
                  <a:endParaRPr lang="en-US"/>
                </a:p>
              </p:txBody>
            </p:sp>
            <p:sp>
              <p:nvSpPr>
                <p:cNvPr id="93" name="Line 13"/>
                <p:cNvSpPr>
                  <a:spLocks noChangeShapeType="1"/>
                </p:cNvSpPr>
                <p:nvPr/>
              </p:nvSpPr>
              <p:spPr bwMode="auto">
                <a:xfrm>
                  <a:off x="4788" y="2155"/>
                  <a:ext cx="57" cy="0"/>
                </a:xfrm>
                <a:prstGeom prst="line">
                  <a:avLst/>
                </a:prstGeom>
                <a:noFill/>
                <a:ln w="19050">
                  <a:solidFill>
                    <a:srgbClr val="000000"/>
                  </a:solidFill>
                  <a:round/>
                  <a:headEnd/>
                  <a:tailEnd/>
                </a:ln>
              </p:spPr>
              <p:txBody>
                <a:bodyPr/>
                <a:lstStyle/>
                <a:p>
                  <a:endParaRPr lang="en-US"/>
                </a:p>
              </p:txBody>
            </p:sp>
          </p:grpSp>
          <p:sp>
            <p:nvSpPr>
              <p:cNvPr id="40" name="Oval 14"/>
              <p:cNvSpPr>
                <a:spLocks noChangeArrowheads="1"/>
              </p:cNvSpPr>
              <p:nvPr/>
            </p:nvSpPr>
            <p:spPr bwMode="auto">
              <a:xfrm>
                <a:off x="2508" y="3933"/>
                <a:ext cx="114" cy="114"/>
              </a:xfrm>
              <a:prstGeom prst="ellipse">
                <a:avLst/>
              </a:prstGeom>
              <a:solidFill>
                <a:srgbClr val="000000"/>
              </a:solidFill>
              <a:ln w="9525">
                <a:solidFill>
                  <a:srgbClr val="000000"/>
                </a:solidFill>
                <a:round/>
                <a:headEnd/>
                <a:tailEnd/>
              </a:ln>
            </p:spPr>
            <p:txBody>
              <a:bodyPr/>
              <a:lstStyle/>
              <a:p>
                <a:endParaRPr lang="en-US"/>
              </a:p>
            </p:txBody>
          </p:sp>
          <p:sp>
            <p:nvSpPr>
              <p:cNvPr id="41" name="Oval 15"/>
              <p:cNvSpPr>
                <a:spLocks noChangeArrowheads="1"/>
              </p:cNvSpPr>
              <p:nvPr/>
            </p:nvSpPr>
            <p:spPr bwMode="auto">
              <a:xfrm>
                <a:off x="3021" y="3933"/>
                <a:ext cx="114" cy="114"/>
              </a:xfrm>
              <a:prstGeom prst="ellipse">
                <a:avLst/>
              </a:prstGeom>
              <a:solidFill>
                <a:srgbClr val="000000"/>
              </a:solidFill>
              <a:ln w="9525">
                <a:solidFill>
                  <a:srgbClr val="000000"/>
                </a:solidFill>
                <a:round/>
                <a:headEnd/>
                <a:tailEnd/>
              </a:ln>
            </p:spPr>
            <p:txBody>
              <a:bodyPr/>
              <a:lstStyle/>
              <a:p>
                <a:endParaRPr lang="en-US"/>
              </a:p>
            </p:txBody>
          </p:sp>
          <p:grpSp>
            <p:nvGrpSpPr>
              <p:cNvPr id="11" name="Group 16"/>
              <p:cNvGrpSpPr>
                <a:grpSpLocks/>
              </p:cNvGrpSpPr>
              <p:nvPr/>
            </p:nvGrpSpPr>
            <p:grpSpPr bwMode="auto">
              <a:xfrm>
                <a:off x="2109" y="1596"/>
                <a:ext cx="1494" cy="1322"/>
                <a:chOff x="6783" y="1596"/>
                <a:chExt cx="1494" cy="1322"/>
              </a:xfrm>
            </p:grpSpPr>
            <p:sp>
              <p:nvSpPr>
                <p:cNvPr id="86" name="Rectangle 17"/>
                <p:cNvSpPr>
                  <a:spLocks noChangeArrowheads="1"/>
                </p:cNvSpPr>
                <p:nvPr/>
              </p:nvSpPr>
              <p:spPr bwMode="auto">
                <a:xfrm>
                  <a:off x="6840" y="1721"/>
                  <a:ext cx="1357" cy="1167"/>
                </a:xfrm>
                <a:prstGeom prst="rect">
                  <a:avLst/>
                </a:prstGeom>
                <a:solidFill>
                  <a:srgbClr val="C0C0C0"/>
                </a:solidFill>
                <a:ln w="9525">
                  <a:solidFill>
                    <a:srgbClr val="000000"/>
                  </a:solidFill>
                  <a:miter lim="800000"/>
                  <a:headEnd/>
                  <a:tailEnd/>
                </a:ln>
              </p:spPr>
              <p:txBody>
                <a:bodyPr/>
                <a:lstStyle/>
                <a:p>
                  <a:endParaRPr lang="en-US"/>
                </a:p>
              </p:txBody>
            </p:sp>
            <p:sp>
              <p:nvSpPr>
                <p:cNvPr id="87" name="Line 18"/>
                <p:cNvSpPr>
                  <a:spLocks noChangeShapeType="1"/>
                </p:cNvSpPr>
                <p:nvPr/>
              </p:nvSpPr>
              <p:spPr bwMode="auto">
                <a:xfrm flipH="1">
                  <a:off x="6836" y="1596"/>
                  <a:ext cx="4" cy="1322"/>
                </a:xfrm>
                <a:prstGeom prst="line">
                  <a:avLst/>
                </a:prstGeom>
                <a:noFill/>
                <a:ln w="57150">
                  <a:solidFill>
                    <a:srgbClr val="000000"/>
                  </a:solidFill>
                  <a:round/>
                  <a:headEnd/>
                  <a:tailEnd/>
                </a:ln>
              </p:spPr>
              <p:txBody>
                <a:bodyPr/>
                <a:lstStyle/>
                <a:p>
                  <a:endParaRPr lang="en-US"/>
                </a:p>
              </p:txBody>
            </p:sp>
            <p:sp>
              <p:nvSpPr>
                <p:cNvPr id="88" name="Line 19"/>
                <p:cNvSpPr>
                  <a:spLocks noChangeShapeType="1"/>
                </p:cNvSpPr>
                <p:nvPr/>
              </p:nvSpPr>
              <p:spPr bwMode="auto">
                <a:xfrm>
                  <a:off x="6783" y="2907"/>
                  <a:ext cx="1494" cy="11"/>
                </a:xfrm>
                <a:prstGeom prst="line">
                  <a:avLst/>
                </a:prstGeom>
                <a:noFill/>
                <a:ln w="57150">
                  <a:solidFill>
                    <a:srgbClr val="000000"/>
                  </a:solidFill>
                  <a:round/>
                  <a:headEnd/>
                  <a:tailEnd/>
                </a:ln>
              </p:spPr>
              <p:txBody>
                <a:bodyPr/>
                <a:lstStyle/>
                <a:p>
                  <a:endParaRPr lang="en-US"/>
                </a:p>
              </p:txBody>
            </p:sp>
            <p:sp>
              <p:nvSpPr>
                <p:cNvPr id="89" name="Line 20"/>
                <p:cNvSpPr>
                  <a:spLocks noChangeShapeType="1"/>
                </p:cNvSpPr>
                <p:nvPr/>
              </p:nvSpPr>
              <p:spPr bwMode="auto">
                <a:xfrm flipH="1">
                  <a:off x="8208" y="1607"/>
                  <a:ext cx="0" cy="1311"/>
                </a:xfrm>
                <a:prstGeom prst="line">
                  <a:avLst/>
                </a:prstGeom>
                <a:noFill/>
                <a:ln w="57150">
                  <a:solidFill>
                    <a:srgbClr val="000000"/>
                  </a:solidFill>
                  <a:round/>
                  <a:headEnd/>
                  <a:tailEnd/>
                </a:ln>
              </p:spPr>
              <p:txBody>
                <a:bodyPr/>
                <a:lstStyle/>
                <a:p>
                  <a:endParaRPr lang="en-US"/>
                </a:p>
              </p:txBody>
            </p:sp>
            <p:sp>
              <p:nvSpPr>
                <p:cNvPr id="90" name="Oval 21"/>
                <p:cNvSpPr>
                  <a:spLocks noChangeArrowheads="1"/>
                </p:cNvSpPr>
                <p:nvPr/>
              </p:nvSpPr>
              <p:spPr bwMode="auto">
                <a:xfrm>
                  <a:off x="7068" y="1892"/>
                  <a:ext cx="855" cy="798"/>
                </a:xfrm>
                <a:prstGeom prst="ellipse">
                  <a:avLst/>
                </a:prstGeom>
                <a:solidFill>
                  <a:srgbClr val="FFFFFF"/>
                </a:solidFill>
                <a:ln w="9525">
                  <a:solidFill>
                    <a:srgbClr val="000000"/>
                  </a:solidFill>
                  <a:round/>
                  <a:headEnd/>
                  <a:tailEnd/>
                </a:ln>
              </p:spPr>
              <p:txBody>
                <a:bodyPr/>
                <a:lstStyle/>
                <a:p>
                  <a:endParaRPr lang="en-US"/>
                </a:p>
              </p:txBody>
            </p:sp>
          </p:grpSp>
          <p:sp>
            <p:nvSpPr>
              <p:cNvPr id="43" name="Line 22"/>
              <p:cNvSpPr>
                <a:spLocks noChangeShapeType="1"/>
              </p:cNvSpPr>
              <p:nvPr/>
            </p:nvSpPr>
            <p:spPr bwMode="auto">
              <a:xfrm>
                <a:off x="2109" y="1995"/>
                <a:ext cx="1482" cy="0"/>
              </a:xfrm>
              <a:prstGeom prst="line">
                <a:avLst/>
              </a:prstGeom>
              <a:noFill/>
              <a:ln w="9525">
                <a:solidFill>
                  <a:srgbClr val="000000"/>
                </a:solidFill>
                <a:prstDash val="dash"/>
                <a:round/>
                <a:headEnd/>
                <a:tailEnd/>
              </a:ln>
            </p:spPr>
            <p:txBody>
              <a:bodyPr/>
              <a:lstStyle/>
              <a:p>
                <a:endParaRPr lang="en-US"/>
              </a:p>
            </p:txBody>
          </p:sp>
          <p:sp>
            <p:nvSpPr>
              <p:cNvPr id="44" name="Line 23"/>
              <p:cNvSpPr>
                <a:spLocks noChangeShapeType="1"/>
              </p:cNvSpPr>
              <p:nvPr/>
            </p:nvSpPr>
            <p:spPr bwMode="auto">
              <a:xfrm>
                <a:off x="2565" y="2052"/>
                <a:ext cx="0" cy="1995"/>
              </a:xfrm>
              <a:prstGeom prst="line">
                <a:avLst/>
              </a:prstGeom>
              <a:noFill/>
              <a:ln w="9525" cap="rnd">
                <a:solidFill>
                  <a:srgbClr val="000000"/>
                </a:solidFill>
                <a:prstDash val="sysDot"/>
                <a:round/>
                <a:headEnd/>
                <a:tailEnd/>
              </a:ln>
            </p:spPr>
            <p:txBody>
              <a:bodyPr/>
              <a:lstStyle/>
              <a:p>
                <a:endParaRPr lang="en-US"/>
              </a:p>
            </p:txBody>
          </p:sp>
          <p:sp>
            <p:nvSpPr>
              <p:cNvPr id="45" name="Line 24"/>
              <p:cNvSpPr>
                <a:spLocks noChangeShapeType="1"/>
              </p:cNvSpPr>
              <p:nvPr/>
            </p:nvSpPr>
            <p:spPr bwMode="auto">
              <a:xfrm>
                <a:off x="3078" y="1995"/>
                <a:ext cx="0" cy="2052"/>
              </a:xfrm>
              <a:prstGeom prst="line">
                <a:avLst/>
              </a:prstGeom>
              <a:noFill/>
              <a:ln w="9525" cap="rnd">
                <a:solidFill>
                  <a:srgbClr val="000000"/>
                </a:solidFill>
                <a:prstDash val="sysDot"/>
                <a:round/>
                <a:headEnd/>
                <a:tailEnd/>
              </a:ln>
            </p:spPr>
            <p:txBody>
              <a:bodyPr/>
              <a:lstStyle/>
              <a:p>
                <a:endParaRPr lang="en-US"/>
              </a:p>
            </p:txBody>
          </p:sp>
          <p:grpSp>
            <p:nvGrpSpPr>
              <p:cNvPr id="12" name="Group 25"/>
              <p:cNvGrpSpPr>
                <a:grpSpLocks/>
              </p:cNvGrpSpPr>
              <p:nvPr/>
            </p:nvGrpSpPr>
            <p:grpSpPr bwMode="auto">
              <a:xfrm>
                <a:off x="5871" y="1596"/>
                <a:ext cx="1950" cy="3363"/>
                <a:chOff x="6156" y="1596"/>
                <a:chExt cx="1950" cy="3363"/>
              </a:xfrm>
            </p:grpSpPr>
            <p:sp>
              <p:nvSpPr>
                <p:cNvPr id="67" name="Oval 26"/>
                <p:cNvSpPr>
                  <a:spLocks noChangeArrowheads="1"/>
                </p:cNvSpPr>
                <p:nvPr/>
              </p:nvSpPr>
              <p:spPr bwMode="auto">
                <a:xfrm>
                  <a:off x="6669" y="3648"/>
                  <a:ext cx="1368" cy="1311"/>
                </a:xfrm>
                <a:prstGeom prst="ellipse">
                  <a:avLst/>
                </a:prstGeom>
                <a:solidFill>
                  <a:srgbClr val="FFFFFF"/>
                </a:solidFill>
                <a:ln w="9525">
                  <a:solidFill>
                    <a:srgbClr val="000000"/>
                  </a:solidFill>
                  <a:round/>
                  <a:headEnd/>
                  <a:tailEnd/>
                </a:ln>
              </p:spPr>
              <p:txBody>
                <a:bodyPr/>
                <a:lstStyle/>
                <a:p>
                  <a:endParaRPr lang="en-US"/>
                </a:p>
              </p:txBody>
            </p:sp>
            <p:sp>
              <p:nvSpPr>
                <p:cNvPr id="68" name="Oval 27"/>
                <p:cNvSpPr>
                  <a:spLocks noChangeArrowheads="1"/>
                </p:cNvSpPr>
                <p:nvPr/>
              </p:nvSpPr>
              <p:spPr bwMode="auto">
                <a:xfrm>
                  <a:off x="6954" y="4503"/>
                  <a:ext cx="114" cy="114"/>
                </a:xfrm>
                <a:prstGeom prst="ellipse">
                  <a:avLst/>
                </a:prstGeom>
                <a:solidFill>
                  <a:srgbClr val="000000"/>
                </a:solidFill>
                <a:ln w="9525">
                  <a:solidFill>
                    <a:srgbClr val="000000"/>
                  </a:solidFill>
                  <a:round/>
                  <a:headEnd/>
                  <a:tailEnd/>
                </a:ln>
              </p:spPr>
              <p:txBody>
                <a:bodyPr/>
                <a:lstStyle/>
                <a:p>
                  <a:endParaRPr lang="en-US"/>
                </a:p>
              </p:txBody>
            </p:sp>
            <p:sp>
              <p:nvSpPr>
                <p:cNvPr id="69" name="Oval 28"/>
                <p:cNvSpPr>
                  <a:spLocks noChangeArrowheads="1"/>
                </p:cNvSpPr>
                <p:nvPr/>
              </p:nvSpPr>
              <p:spPr bwMode="auto">
                <a:xfrm>
                  <a:off x="7638" y="4503"/>
                  <a:ext cx="114" cy="114"/>
                </a:xfrm>
                <a:prstGeom prst="ellipse">
                  <a:avLst/>
                </a:prstGeom>
                <a:solidFill>
                  <a:srgbClr val="000000"/>
                </a:solidFill>
                <a:ln w="9525">
                  <a:solidFill>
                    <a:srgbClr val="000000"/>
                  </a:solidFill>
                  <a:round/>
                  <a:headEnd/>
                  <a:tailEnd/>
                </a:ln>
              </p:spPr>
              <p:txBody>
                <a:bodyPr/>
                <a:lstStyle/>
                <a:p>
                  <a:endParaRPr lang="en-US"/>
                </a:p>
              </p:txBody>
            </p:sp>
            <p:grpSp>
              <p:nvGrpSpPr>
                <p:cNvPr id="32" name="Group 29"/>
                <p:cNvGrpSpPr>
                  <a:grpSpLocks/>
                </p:cNvGrpSpPr>
                <p:nvPr/>
              </p:nvGrpSpPr>
              <p:grpSpPr bwMode="auto">
                <a:xfrm>
                  <a:off x="6612" y="1596"/>
                  <a:ext cx="1494" cy="1322"/>
                  <a:chOff x="6783" y="1596"/>
                  <a:chExt cx="1494" cy="1322"/>
                </a:xfrm>
              </p:grpSpPr>
              <p:sp>
                <p:nvSpPr>
                  <p:cNvPr id="81" name="Rectangle 30"/>
                  <p:cNvSpPr>
                    <a:spLocks noChangeArrowheads="1"/>
                  </p:cNvSpPr>
                  <p:nvPr/>
                </p:nvSpPr>
                <p:spPr bwMode="auto">
                  <a:xfrm>
                    <a:off x="6840" y="1721"/>
                    <a:ext cx="1357" cy="1167"/>
                  </a:xfrm>
                  <a:prstGeom prst="rect">
                    <a:avLst/>
                  </a:prstGeom>
                  <a:solidFill>
                    <a:srgbClr val="C0C0C0"/>
                  </a:solidFill>
                  <a:ln w="9525">
                    <a:solidFill>
                      <a:srgbClr val="000000"/>
                    </a:solidFill>
                    <a:miter lim="800000"/>
                    <a:headEnd/>
                    <a:tailEnd/>
                  </a:ln>
                </p:spPr>
                <p:txBody>
                  <a:bodyPr/>
                  <a:lstStyle/>
                  <a:p>
                    <a:endParaRPr lang="en-US"/>
                  </a:p>
                </p:txBody>
              </p:sp>
              <p:sp>
                <p:nvSpPr>
                  <p:cNvPr id="82" name="Line 31"/>
                  <p:cNvSpPr>
                    <a:spLocks noChangeShapeType="1"/>
                  </p:cNvSpPr>
                  <p:nvPr/>
                </p:nvSpPr>
                <p:spPr bwMode="auto">
                  <a:xfrm flipH="1">
                    <a:off x="6836" y="1596"/>
                    <a:ext cx="4" cy="1322"/>
                  </a:xfrm>
                  <a:prstGeom prst="line">
                    <a:avLst/>
                  </a:prstGeom>
                  <a:noFill/>
                  <a:ln w="57150">
                    <a:solidFill>
                      <a:srgbClr val="000000"/>
                    </a:solidFill>
                    <a:round/>
                    <a:headEnd/>
                    <a:tailEnd/>
                  </a:ln>
                </p:spPr>
                <p:txBody>
                  <a:bodyPr/>
                  <a:lstStyle/>
                  <a:p>
                    <a:endParaRPr lang="en-US"/>
                  </a:p>
                </p:txBody>
              </p:sp>
              <p:sp>
                <p:nvSpPr>
                  <p:cNvPr id="83" name="Line 32"/>
                  <p:cNvSpPr>
                    <a:spLocks noChangeShapeType="1"/>
                  </p:cNvSpPr>
                  <p:nvPr/>
                </p:nvSpPr>
                <p:spPr bwMode="auto">
                  <a:xfrm>
                    <a:off x="6783" y="2907"/>
                    <a:ext cx="1494" cy="11"/>
                  </a:xfrm>
                  <a:prstGeom prst="line">
                    <a:avLst/>
                  </a:prstGeom>
                  <a:noFill/>
                  <a:ln w="57150">
                    <a:solidFill>
                      <a:srgbClr val="000000"/>
                    </a:solidFill>
                    <a:round/>
                    <a:headEnd/>
                    <a:tailEnd/>
                  </a:ln>
                </p:spPr>
                <p:txBody>
                  <a:bodyPr/>
                  <a:lstStyle/>
                  <a:p>
                    <a:endParaRPr lang="en-US"/>
                  </a:p>
                </p:txBody>
              </p:sp>
              <p:sp>
                <p:nvSpPr>
                  <p:cNvPr id="84" name="Line 33"/>
                  <p:cNvSpPr>
                    <a:spLocks noChangeShapeType="1"/>
                  </p:cNvSpPr>
                  <p:nvPr/>
                </p:nvSpPr>
                <p:spPr bwMode="auto">
                  <a:xfrm flipH="1">
                    <a:off x="8208" y="1607"/>
                    <a:ext cx="0" cy="1311"/>
                  </a:xfrm>
                  <a:prstGeom prst="line">
                    <a:avLst/>
                  </a:prstGeom>
                  <a:noFill/>
                  <a:ln w="57150">
                    <a:solidFill>
                      <a:srgbClr val="000000"/>
                    </a:solidFill>
                    <a:round/>
                    <a:headEnd/>
                    <a:tailEnd/>
                  </a:ln>
                </p:spPr>
                <p:txBody>
                  <a:bodyPr/>
                  <a:lstStyle/>
                  <a:p>
                    <a:endParaRPr lang="en-US"/>
                  </a:p>
                </p:txBody>
              </p:sp>
              <p:sp>
                <p:nvSpPr>
                  <p:cNvPr id="85" name="Oval 34"/>
                  <p:cNvSpPr>
                    <a:spLocks noChangeArrowheads="1"/>
                  </p:cNvSpPr>
                  <p:nvPr/>
                </p:nvSpPr>
                <p:spPr bwMode="auto">
                  <a:xfrm>
                    <a:off x="7068" y="1892"/>
                    <a:ext cx="855" cy="798"/>
                  </a:xfrm>
                  <a:prstGeom prst="ellipse">
                    <a:avLst/>
                  </a:prstGeom>
                  <a:solidFill>
                    <a:srgbClr val="FFFFFF"/>
                  </a:solidFill>
                  <a:ln w="9525">
                    <a:solidFill>
                      <a:srgbClr val="000000"/>
                    </a:solidFill>
                    <a:round/>
                    <a:headEnd/>
                    <a:tailEnd/>
                  </a:ln>
                </p:spPr>
                <p:txBody>
                  <a:bodyPr/>
                  <a:lstStyle/>
                  <a:p>
                    <a:endParaRPr lang="en-US"/>
                  </a:p>
                </p:txBody>
              </p:sp>
            </p:grpSp>
            <p:grpSp>
              <p:nvGrpSpPr>
                <p:cNvPr id="39" name="Group 35"/>
                <p:cNvGrpSpPr>
                  <a:grpSpLocks/>
                </p:cNvGrpSpPr>
                <p:nvPr/>
              </p:nvGrpSpPr>
              <p:grpSpPr bwMode="auto">
                <a:xfrm>
                  <a:off x="6156" y="2451"/>
                  <a:ext cx="429" cy="155"/>
                  <a:chOff x="4788" y="2051"/>
                  <a:chExt cx="429" cy="155"/>
                </a:xfrm>
              </p:grpSpPr>
              <p:grpSp>
                <p:nvGrpSpPr>
                  <p:cNvPr id="42" name="Group 36"/>
                  <p:cNvGrpSpPr>
                    <a:grpSpLocks/>
                  </p:cNvGrpSpPr>
                  <p:nvPr/>
                </p:nvGrpSpPr>
                <p:grpSpPr bwMode="auto">
                  <a:xfrm>
                    <a:off x="4848" y="2051"/>
                    <a:ext cx="369" cy="155"/>
                    <a:chOff x="2166" y="10716"/>
                    <a:chExt cx="1824" cy="741"/>
                  </a:xfrm>
                </p:grpSpPr>
                <p:sp>
                  <p:nvSpPr>
                    <p:cNvPr id="78" name="Rectangle 37"/>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79" name="Rectangle 38"/>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80" name="Oval 39"/>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76" name="Line 40"/>
                  <p:cNvSpPr>
                    <a:spLocks noChangeShapeType="1"/>
                  </p:cNvSpPr>
                  <p:nvPr/>
                </p:nvSpPr>
                <p:spPr bwMode="auto">
                  <a:xfrm>
                    <a:off x="4788" y="2103"/>
                    <a:ext cx="57" cy="0"/>
                  </a:xfrm>
                  <a:prstGeom prst="line">
                    <a:avLst/>
                  </a:prstGeom>
                  <a:noFill/>
                  <a:ln w="19050">
                    <a:solidFill>
                      <a:srgbClr val="000000"/>
                    </a:solidFill>
                    <a:round/>
                    <a:headEnd/>
                    <a:tailEnd/>
                  </a:ln>
                </p:spPr>
                <p:txBody>
                  <a:bodyPr/>
                  <a:lstStyle/>
                  <a:p>
                    <a:endParaRPr lang="en-US"/>
                  </a:p>
                </p:txBody>
              </p:sp>
              <p:sp>
                <p:nvSpPr>
                  <p:cNvPr id="77" name="Line 41"/>
                  <p:cNvSpPr>
                    <a:spLocks noChangeShapeType="1"/>
                  </p:cNvSpPr>
                  <p:nvPr/>
                </p:nvSpPr>
                <p:spPr bwMode="auto">
                  <a:xfrm>
                    <a:off x="4788" y="2155"/>
                    <a:ext cx="57" cy="0"/>
                  </a:xfrm>
                  <a:prstGeom prst="line">
                    <a:avLst/>
                  </a:prstGeom>
                  <a:noFill/>
                  <a:ln w="19050">
                    <a:solidFill>
                      <a:srgbClr val="000000"/>
                    </a:solidFill>
                    <a:round/>
                    <a:headEnd/>
                    <a:tailEnd/>
                  </a:ln>
                </p:spPr>
                <p:txBody>
                  <a:bodyPr/>
                  <a:lstStyle/>
                  <a:p>
                    <a:endParaRPr lang="en-US"/>
                  </a:p>
                </p:txBody>
              </p:sp>
            </p:grpSp>
            <p:sp>
              <p:nvSpPr>
                <p:cNvPr id="72" name="Line 42"/>
                <p:cNvSpPr>
                  <a:spLocks noChangeShapeType="1"/>
                </p:cNvSpPr>
                <p:nvPr/>
              </p:nvSpPr>
              <p:spPr bwMode="auto">
                <a:xfrm>
                  <a:off x="7011" y="2622"/>
                  <a:ext cx="0" cy="1938"/>
                </a:xfrm>
                <a:prstGeom prst="line">
                  <a:avLst/>
                </a:prstGeom>
                <a:noFill/>
                <a:ln w="9525" cap="rnd">
                  <a:solidFill>
                    <a:srgbClr val="000000"/>
                  </a:solidFill>
                  <a:prstDash val="sysDot"/>
                  <a:round/>
                  <a:headEnd/>
                  <a:tailEnd/>
                </a:ln>
              </p:spPr>
              <p:txBody>
                <a:bodyPr/>
                <a:lstStyle/>
                <a:p>
                  <a:endParaRPr lang="en-US"/>
                </a:p>
              </p:txBody>
            </p:sp>
            <p:sp>
              <p:nvSpPr>
                <p:cNvPr id="73" name="Line 43"/>
                <p:cNvSpPr>
                  <a:spLocks noChangeShapeType="1"/>
                </p:cNvSpPr>
                <p:nvPr/>
              </p:nvSpPr>
              <p:spPr bwMode="auto">
                <a:xfrm>
                  <a:off x="6555" y="2565"/>
                  <a:ext cx="1482" cy="0"/>
                </a:xfrm>
                <a:prstGeom prst="line">
                  <a:avLst/>
                </a:prstGeom>
                <a:noFill/>
                <a:ln w="9525">
                  <a:solidFill>
                    <a:srgbClr val="000000"/>
                  </a:solidFill>
                  <a:prstDash val="dash"/>
                  <a:round/>
                  <a:headEnd/>
                  <a:tailEnd/>
                </a:ln>
              </p:spPr>
              <p:txBody>
                <a:bodyPr/>
                <a:lstStyle/>
                <a:p>
                  <a:endParaRPr lang="en-US"/>
                </a:p>
              </p:txBody>
            </p:sp>
            <p:sp>
              <p:nvSpPr>
                <p:cNvPr id="74" name="Line 44"/>
                <p:cNvSpPr>
                  <a:spLocks noChangeShapeType="1"/>
                </p:cNvSpPr>
                <p:nvPr/>
              </p:nvSpPr>
              <p:spPr bwMode="auto">
                <a:xfrm>
                  <a:off x="7695" y="2565"/>
                  <a:ext cx="0" cy="2052"/>
                </a:xfrm>
                <a:prstGeom prst="line">
                  <a:avLst/>
                </a:prstGeom>
                <a:noFill/>
                <a:ln w="9525" cap="rnd">
                  <a:solidFill>
                    <a:srgbClr val="000000"/>
                  </a:solidFill>
                  <a:prstDash val="sysDot"/>
                  <a:round/>
                  <a:headEnd/>
                  <a:tailEnd/>
                </a:ln>
              </p:spPr>
              <p:txBody>
                <a:bodyPr/>
                <a:lstStyle/>
                <a:p>
                  <a:endParaRPr lang="en-US"/>
                </a:p>
              </p:txBody>
            </p:sp>
          </p:grpSp>
          <p:grpSp>
            <p:nvGrpSpPr>
              <p:cNvPr id="46" name="Group 45"/>
              <p:cNvGrpSpPr>
                <a:grpSpLocks/>
              </p:cNvGrpSpPr>
              <p:nvPr/>
            </p:nvGrpSpPr>
            <p:grpSpPr bwMode="auto">
              <a:xfrm>
                <a:off x="3762" y="1596"/>
                <a:ext cx="1950" cy="3363"/>
                <a:chOff x="3876" y="1596"/>
                <a:chExt cx="1950" cy="3363"/>
              </a:xfrm>
            </p:grpSpPr>
            <p:sp>
              <p:nvSpPr>
                <p:cNvPr id="48" name="Oval 46"/>
                <p:cNvSpPr>
                  <a:spLocks noChangeArrowheads="1"/>
                </p:cNvSpPr>
                <p:nvPr/>
              </p:nvSpPr>
              <p:spPr bwMode="auto">
                <a:xfrm>
                  <a:off x="4332" y="3648"/>
                  <a:ext cx="1368" cy="1311"/>
                </a:xfrm>
                <a:prstGeom prst="ellipse">
                  <a:avLst/>
                </a:prstGeom>
                <a:solidFill>
                  <a:srgbClr val="FFFFFF"/>
                </a:solidFill>
                <a:ln w="9525">
                  <a:solidFill>
                    <a:srgbClr val="000000"/>
                  </a:solidFill>
                  <a:round/>
                  <a:headEnd/>
                  <a:tailEnd/>
                </a:ln>
              </p:spPr>
              <p:txBody>
                <a:bodyPr/>
                <a:lstStyle/>
                <a:p>
                  <a:endParaRPr lang="en-US"/>
                </a:p>
              </p:txBody>
            </p:sp>
            <p:sp>
              <p:nvSpPr>
                <p:cNvPr id="49" name="Oval 47"/>
                <p:cNvSpPr>
                  <a:spLocks noChangeArrowheads="1"/>
                </p:cNvSpPr>
                <p:nvPr/>
              </p:nvSpPr>
              <p:spPr bwMode="auto">
                <a:xfrm>
                  <a:off x="4560" y="4218"/>
                  <a:ext cx="114" cy="114"/>
                </a:xfrm>
                <a:prstGeom prst="ellipse">
                  <a:avLst/>
                </a:prstGeom>
                <a:solidFill>
                  <a:srgbClr val="000000"/>
                </a:solidFill>
                <a:ln w="9525">
                  <a:solidFill>
                    <a:srgbClr val="000000"/>
                  </a:solidFill>
                  <a:round/>
                  <a:headEnd/>
                  <a:tailEnd/>
                </a:ln>
              </p:spPr>
              <p:txBody>
                <a:bodyPr/>
                <a:lstStyle/>
                <a:p>
                  <a:endParaRPr lang="en-US"/>
                </a:p>
              </p:txBody>
            </p:sp>
            <p:sp>
              <p:nvSpPr>
                <p:cNvPr id="50" name="Oval 48"/>
                <p:cNvSpPr>
                  <a:spLocks noChangeArrowheads="1"/>
                </p:cNvSpPr>
                <p:nvPr/>
              </p:nvSpPr>
              <p:spPr bwMode="auto">
                <a:xfrm>
                  <a:off x="5415" y="4218"/>
                  <a:ext cx="114" cy="114"/>
                </a:xfrm>
                <a:prstGeom prst="ellipse">
                  <a:avLst/>
                </a:prstGeom>
                <a:solidFill>
                  <a:srgbClr val="000000"/>
                </a:solidFill>
                <a:ln w="9525">
                  <a:solidFill>
                    <a:srgbClr val="000000"/>
                  </a:solidFill>
                  <a:round/>
                  <a:headEnd/>
                  <a:tailEnd/>
                </a:ln>
              </p:spPr>
              <p:txBody>
                <a:bodyPr/>
                <a:lstStyle/>
                <a:p>
                  <a:endParaRPr lang="en-US"/>
                </a:p>
              </p:txBody>
            </p:sp>
            <p:grpSp>
              <p:nvGrpSpPr>
                <p:cNvPr id="47" name="Group 49"/>
                <p:cNvGrpSpPr>
                  <a:grpSpLocks/>
                </p:cNvGrpSpPr>
                <p:nvPr/>
              </p:nvGrpSpPr>
              <p:grpSpPr bwMode="auto">
                <a:xfrm>
                  <a:off x="4332" y="1596"/>
                  <a:ext cx="1494" cy="1322"/>
                  <a:chOff x="6783" y="1596"/>
                  <a:chExt cx="1494" cy="1322"/>
                </a:xfrm>
              </p:grpSpPr>
              <p:sp>
                <p:nvSpPr>
                  <p:cNvPr id="62" name="Rectangle 50"/>
                  <p:cNvSpPr>
                    <a:spLocks noChangeArrowheads="1"/>
                  </p:cNvSpPr>
                  <p:nvPr/>
                </p:nvSpPr>
                <p:spPr bwMode="auto">
                  <a:xfrm>
                    <a:off x="6840" y="1721"/>
                    <a:ext cx="1357" cy="1167"/>
                  </a:xfrm>
                  <a:prstGeom prst="rect">
                    <a:avLst/>
                  </a:prstGeom>
                  <a:solidFill>
                    <a:srgbClr val="C0C0C0"/>
                  </a:solidFill>
                  <a:ln w="9525">
                    <a:solidFill>
                      <a:srgbClr val="000000"/>
                    </a:solidFill>
                    <a:miter lim="800000"/>
                    <a:headEnd/>
                    <a:tailEnd/>
                  </a:ln>
                </p:spPr>
                <p:txBody>
                  <a:bodyPr/>
                  <a:lstStyle/>
                  <a:p>
                    <a:endParaRPr lang="en-US"/>
                  </a:p>
                </p:txBody>
              </p:sp>
              <p:sp>
                <p:nvSpPr>
                  <p:cNvPr id="63" name="Line 51"/>
                  <p:cNvSpPr>
                    <a:spLocks noChangeShapeType="1"/>
                  </p:cNvSpPr>
                  <p:nvPr/>
                </p:nvSpPr>
                <p:spPr bwMode="auto">
                  <a:xfrm flipH="1">
                    <a:off x="6836" y="1596"/>
                    <a:ext cx="4" cy="1322"/>
                  </a:xfrm>
                  <a:prstGeom prst="line">
                    <a:avLst/>
                  </a:prstGeom>
                  <a:noFill/>
                  <a:ln w="57150">
                    <a:solidFill>
                      <a:srgbClr val="000000"/>
                    </a:solidFill>
                    <a:round/>
                    <a:headEnd/>
                    <a:tailEnd/>
                  </a:ln>
                </p:spPr>
                <p:txBody>
                  <a:bodyPr/>
                  <a:lstStyle/>
                  <a:p>
                    <a:endParaRPr lang="en-US"/>
                  </a:p>
                </p:txBody>
              </p:sp>
              <p:sp>
                <p:nvSpPr>
                  <p:cNvPr id="64" name="Line 52"/>
                  <p:cNvSpPr>
                    <a:spLocks noChangeShapeType="1"/>
                  </p:cNvSpPr>
                  <p:nvPr/>
                </p:nvSpPr>
                <p:spPr bwMode="auto">
                  <a:xfrm>
                    <a:off x="6783" y="2907"/>
                    <a:ext cx="1494" cy="11"/>
                  </a:xfrm>
                  <a:prstGeom prst="line">
                    <a:avLst/>
                  </a:prstGeom>
                  <a:noFill/>
                  <a:ln w="57150">
                    <a:solidFill>
                      <a:srgbClr val="000000"/>
                    </a:solidFill>
                    <a:round/>
                    <a:headEnd/>
                    <a:tailEnd/>
                  </a:ln>
                </p:spPr>
                <p:txBody>
                  <a:bodyPr/>
                  <a:lstStyle/>
                  <a:p>
                    <a:endParaRPr lang="en-US"/>
                  </a:p>
                </p:txBody>
              </p:sp>
              <p:sp>
                <p:nvSpPr>
                  <p:cNvPr id="65" name="Line 53"/>
                  <p:cNvSpPr>
                    <a:spLocks noChangeShapeType="1"/>
                  </p:cNvSpPr>
                  <p:nvPr/>
                </p:nvSpPr>
                <p:spPr bwMode="auto">
                  <a:xfrm flipH="1">
                    <a:off x="8208" y="1607"/>
                    <a:ext cx="0" cy="1311"/>
                  </a:xfrm>
                  <a:prstGeom prst="line">
                    <a:avLst/>
                  </a:prstGeom>
                  <a:noFill/>
                  <a:ln w="57150">
                    <a:solidFill>
                      <a:srgbClr val="000000"/>
                    </a:solidFill>
                    <a:round/>
                    <a:headEnd/>
                    <a:tailEnd/>
                  </a:ln>
                </p:spPr>
                <p:txBody>
                  <a:bodyPr/>
                  <a:lstStyle/>
                  <a:p>
                    <a:endParaRPr lang="en-US"/>
                  </a:p>
                </p:txBody>
              </p:sp>
              <p:sp>
                <p:nvSpPr>
                  <p:cNvPr id="66" name="Oval 54"/>
                  <p:cNvSpPr>
                    <a:spLocks noChangeArrowheads="1"/>
                  </p:cNvSpPr>
                  <p:nvPr/>
                </p:nvSpPr>
                <p:spPr bwMode="auto">
                  <a:xfrm>
                    <a:off x="7068" y="1892"/>
                    <a:ext cx="855" cy="798"/>
                  </a:xfrm>
                  <a:prstGeom prst="ellipse">
                    <a:avLst/>
                  </a:prstGeom>
                  <a:solidFill>
                    <a:srgbClr val="FFFFFF"/>
                  </a:solidFill>
                  <a:ln w="9525">
                    <a:solidFill>
                      <a:srgbClr val="000000"/>
                    </a:solidFill>
                    <a:round/>
                    <a:headEnd/>
                    <a:tailEnd/>
                  </a:ln>
                </p:spPr>
                <p:txBody>
                  <a:bodyPr/>
                  <a:lstStyle/>
                  <a:p>
                    <a:endParaRPr lang="en-US"/>
                  </a:p>
                </p:txBody>
              </p:sp>
            </p:grpSp>
            <p:sp>
              <p:nvSpPr>
                <p:cNvPr id="52" name="Line 55"/>
                <p:cNvSpPr>
                  <a:spLocks noChangeShapeType="1"/>
                </p:cNvSpPr>
                <p:nvPr/>
              </p:nvSpPr>
              <p:spPr bwMode="auto">
                <a:xfrm>
                  <a:off x="5472" y="2337"/>
                  <a:ext cx="0" cy="1938"/>
                </a:xfrm>
                <a:prstGeom prst="line">
                  <a:avLst/>
                </a:prstGeom>
                <a:noFill/>
                <a:ln w="9525" cap="rnd">
                  <a:solidFill>
                    <a:srgbClr val="000000"/>
                  </a:solidFill>
                  <a:prstDash val="sysDot"/>
                  <a:round/>
                  <a:headEnd/>
                  <a:tailEnd/>
                </a:ln>
              </p:spPr>
              <p:txBody>
                <a:bodyPr/>
                <a:lstStyle/>
                <a:p>
                  <a:endParaRPr lang="en-US"/>
                </a:p>
              </p:txBody>
            </p:sp>
            <p:sp>
              <p:nvSpPr>
                <p:cNvPr id="53" name="Line 56"/>
                <p:cNvSpPr>
                  <a:spLocks noChangeShapeType="1"/>
                </p:cNvSpPr>
                <p:nvPr/>
              </p:nvSpPr>
              <p:spPr bwMode="auto">
                <a:xfrm>
                  <a:off x="4617" y="2337"/>
                  <a:ext cx="0" cy="1938"/>
                </a:xfrm>
                <a:prstGeom prst="line">
                  <a:avLst/>
                </a:prstGeom>
                <a:noFill/>
                <a:ln w="9525" cap="rnd">
                  <a:solidFill>
                    <a:srgbClr val="000000"/>
                  </a:solidFill>
                  <a:prstDash val="sysDot"/>
                  <a:round/>
                  <a:headEnd/>
                  <a:tailEnd/>
                </a:ln>
              </p:spPr>
              <p:txBody>
                <a:bodyPr/>
                <a:lstStyle/>
                <a:p>
                  <a:endParaRPr lang="en-US"/>
                </a:p>
              </p:txBody>
            </p:sp>
            <p:sp>
              <p:nvSpPr>
                <p:cNvPr id="54" name="Line 57"/>
                <p:cNvSpPr>
                  <a:spLocks noChangeShapeType="1"/>
                </p:cNvSpPr>
                <p:nvPr/>
              </p:nvSpPr>
              <p:spPr bwMode="auto">
                <a:xfrm>
                  <a:off x="4275" y="2280"/>
                  <a:ext cx="1482" cy="0"/>
                </a:xfrm>
                <a:prstGeom prst="line">
                  <a:avLst/>
                </a:prstGeom>
                <a:noFill/>
                <a:ln w="9525">
                  <a:solidFill>
                    <a:srgbClr val="000000"/>
                  </a:solidFill>
                  <a:prstDash val="dash"/>
                  <a:round/>
                  <a:headEnd/>
                  <a:tailEnd/>
                </a:ln>
              </p:spPr>
              <p:txBody>
                <a:bodyPr/>
                <a:lstStyle/>
                <a:p>
                  <a:endParaRPr lang="en-US"/>
                </a:p>
              </p:txBody>
            </p:sp>
            <p:grpSp>
              <p:nvGrpSpPr>
                <p:cNvPr id="51" name="Group 58"/>
                <p:cNvGrpSpPr>
                  <a:grpSpLocks/>
                </p:cNvGrpSpPr>
                <p:nvPr/>
              </p:nvGrpSpPr>
              <p:grpSpPr bwMode="auto">
                <a:xfrm>
                  <a:off x="3876" y="2223"/>
                  <a:ext cx="429" cy="155"/>
                  <a:chOff x="4788" y="2051"/>
                  <a:chExt cx="429" cy="155"/>
                </a:xfrm>
              </p:grpSpPr>
              <p:grpSp>
                <p:nvGrpSpPr>
                  <p:cNvPr id="55" name="Group 59"/>
                  <p:cNvGrpSpPr>
                    <a:grpSpLocks/>
                  </p:cNvGrpSpPr>
                  <p:nvPr/>
                </p:nvGrpSpPr>
                <p:grpSpPr bwMode="auto">
                  <a:xfrm>
                    <a:off x="4848" y="2051"/>
                    <a:ext cx="369" cy="155"/>
                    <a:chOff x="2166" y="10716"/>
                    <a:chExt cx="1824" cy="741"/>
                  </a:xfrm>
                </p:grpSpPr>
                <p:sp>
                  <p:nvSpPr>
                    <p:cNvPr id="59" name="Rectangle 60"/>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60" name="Rectangle 61"/>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61" name="Oval 62"/>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57" name="Line 63"/>
                  <p:cNvSpPr>
                    <a:spLocks noChangeShapeType="1"/>
                  </p:cNvSpPr>
                  <p:nvPr/>
                </p:nvSpPr>
                <p:spPr bwMode="auto">
                  <a:xfrm>
                    <a:off x="4788" y="2103"/>
                    <a:ext cx="57" cy="0"/>
                  </a:xfrm>
                  <a:prstGeom prst="line">
                    <a:avLst/>
                  </a:prstGeom>
                  <a:noFill/>
                  <a:ln w="19050">
                    <a:solidFill>
                      <a:srgbClr val="000000"/>
                    </a:solidFill>
                    <a:round/>
                    <a:headEnd/>
                    <a:tailEnd/>
                  </a:ln>
                </p:spPr>
                <p:txBody>
                  <a:bodyPr/>
                  <a:lstStyle/>
                  <a:p>
                    <a:endParaRPr lang="en-US"/>
                  </a:p>
                </p:txBody>
              </p:sp>
              <p:sp>
                <p:nvSpPr>
                  <p:cNvPr id="58" name="Line 64"/>
                  <p:cNvSpPr>
                    <a:spLocks noChangeShapeType="1"/>
                  </p:cNvSpPr>
                  <p:nvPr/>
                </p:nvSpPr>
                <p:spPr bwMode="auto">
                  <a:xfrm>
                    <a:off x="4788" y="2155"/>
                    <a:ext cx="57" cy="0"/>
                  </a:xfrm>
                  <a:prstGeom prst="line">
                    <a:avLst/>
                  </a:prstGeom>
                  <a:noFill/>
                  <a:ln w="19050">
                    <a:solidFill>
                      <a:srgbClr val="000000"/>
                    </a:solidFill>
                    <a:round/>
                    <a:headEnd/>
                    <a:tailEnd/>
                  </a:ln>
                </p:spPr>
                <p:txBody>
                  <a:bodyPr/>
                  <a:lstStyle/>
                  <a:p>
                    <a:endParaRPr lang="en-US"/>
                  </a:p>
                </p:txBody>
              </p:sp>
            </p:grpSp>
          </p:grpSp>
        </p:grpSp>
        <p:grpSp>
          <p:nvGrpSpPr>
            <p:cNvPr id="56" name="Group 65"/>
            <p:cNvGrpSpPr>
              <a:grpSpLocks/>
            </p:cNvGrpSpPr>
            <p:nvPr/>
          </p:nvGrpSpPr>
          <p:grpSpPr bwMode="auto">
            <a:xfrm>
              <a:off x="8410" y="1596"/>
              <a:ext cx="1964" cy="3363"/>
              <a:chOff x="8410" y="1596"/>
              <a:chExt cx="1964" cy="3363"/>
            </a:xfrm>
          </p:grpSpPr>
          <p:sp>
            <p:nvSpPr>
              <p:cNvPr id="10" name="Line 66"/>
              <p:cNvSpPr>
                <a:spLocks noChangeShapeType="1"/>
              </p:cNvSpPr>
              <p:nvPr/>
            </p:nvSpPr>
            <p:spPr bwMode="auto">
              <a:xfrm flipV="1">
                <a:off x="8607" y="1938"/>
                <a:ext cx="0" cy="855"/>
              </a:xfrm>
              <a:prstGeom prst="line">
                <a:avLst/>
              </a:prstGeom>
              <a:noFill/>
              <a:ln w="9525">
                <a:solidFill>
                  <a:srgbClr val="000000"/>
                </a:solidFill>
                <a:round/>
                <a:headEnd type="triangle" w="med" len="med"/>
                <a:tailEnd type="triangle" w="med" len="med"/>
              </a:ln>
            </p:spPr>
            <p:txBody>
              <a:bodyPr/>
              <a:lstStyle/>
              <a:p>
                <a:endParaRPr lang="en-US"/>
              </a:p>
            </p:txBody>
          </p:sp>
          <p:grpSp>
            <p:nvGrpSpPr>
              <p:cNvPr id="70" name="Group 67"/>
              <p:cNvGrpSpPr>
                <a:grpSpLocks/>
              </p:cNvGrpSpPr>
              <p:nvPr/>
            </p:nvGrpSpPr>
            <p:grpSpPr bwMode="auto">
              <a:xfrm>
                <a:off x="8410" y="2280"/>
                <a:ext cx="429" cy="155"/>
                <a:chOff x="4788" y="2051"/>
                <a:chExt cx="429" cy="155"/>
              </a:xfrm>
            </p:grpSpPr>
            <p:grpSp>
              <p:nvGrpSpPr>
                <p:cNvPr id="71" name="Group 68"/>
                <p:cNvGrpSpPr>
                  <a:grpSpLocks/>
                </p:cNvGrpSpPr>
                <p:nvPr/>
              </p:nvGrpSpPr>
              <p:grpSpPr bwMode="auto">
                <a:xfrm>
                  <a:off x="4848" y="2051"/>
                  <a:ext cx="369" cy="155"/>
                  <a:chOff x="2166" y="10716"/>
                  <a:chExt cx="1824" cy="741"/>
                </a:xfrm>
              </p:grpSpPr>
              <p:sp>
                <p:nvSpPr>
                  <p:cNvPr id="35" name="Rectangle 69"/>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36" name="Rectangle 70"/>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37" name="Oval 71"/>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33" name="Line 72"/>
                <p:cNvSpPr>
                  <a:spLocks noChangeShapeType="1"/>
                </p:cNvSpPr>
                <p:nvPr/>
              </p:nvSpPr>
              <p:spPr bwMode="auto">
                <a:xfrm>
                  <a:off x="4788" y="2103"/>
                  <a:ext cx="57" cy="0"/>
                </a:xfrm>
                <a:prstGeom prst="line">
                  <a:avLst/>
                </a:prstGeom>
                <a:noFill/>
                <a:ln w="19050">
                  <a:solidFill>
                    <a:srgbClr val="000000"/>
                  </a:solidFill>
                  <a:round/>
                  <a:headEnd/>
                  <a:tailEnd/>
                </a:ln>
              </p:spPr>
              <p:txBody>
                <a:bodyPr/>
                <a:lstStyle/>
                <a:p>
                  <a:endParaRPr lang="en-US"/>
                </a:p>
              </p:txBody>
            </p:sp>
            <p:sp>
              <p:nvSpPr>
                <p:cNvPr id="34" name="Line 73"/>
                <p:cNvSpPr>
                  <a:spLocks noChangeShapeType="1"/>
                </p:cNvSpPr>
                <p:nvPr/>
              </p:nvSpPr>
              <p:spPr bwMode="auto">
                <a:xfrm>
                  <a:off x="4788" y="2155"/>
                  <a:ext cx="57" cy="0"/>
                </a:xfrm>
                <a:prstGeom prst="line">
                  <a:avLst/>
                </a:prstGeom>
                <a:noFill/>
                <a:ln w="19050">
                  <a:solidFill>
                    <a:srgbClr val="000000"/>
                  </a:solidFill>
                  <a:round/>
                  <a:headEnd/>
                  <a:tailEnd/>
                </a:ln>
              </p:spPr>
              <p:txBody>
                <a:bodyPr/>
                <a:lstStyle/>
                <a:p>
                  <a:endParaRPr lang="en-US"/>
                </a:p>
              </p:txBody>
            </p:sp>
          </p:grpSp>
          <p:grpSp>
            <p:nvGrpSpPr>
              <p:cNvPr id="75" name="Group 74"/>
              <p:cNvGrpSpPr>
                <a:grpSpLocks/>
              </p:cNvGrpSpPr>
              <p:nvPr/>
            </p:nvGrpSpPr>
            <p:grpSpPr bwMode="auto">
              <a:xfrm>
                <a:off x="8880" y="1596"/>
                <a:ext cx="1494" cy="1322"/>
                <a:chOff x="6783" y="1596"/>
                <a:chExt cx="1494" cy="1322"/>
              </a:xfrm>
            </p:grpSpPr>
            <p:sp>
              <p:nvSpPr>
                <p:cNvPr id="27" name="Rectangle 75"/>
                <p:cNvSpPr>
                  <a:spLocks noChangeArrowheads="1"/>
                </p:cNvSpPr>
                <p:nvPr/>
              </p:nvSpPr>
              <p:spPr bwMode="auto">
                <a:xfrm>
                  <a:off x="6840" y="1721"/>
                  <a:ext cx="1357" cy="1167"/>
                </a:xfrm>
                <a:prstGeom prst="rect">
                  <a:avLst/>
                </a:prstGeom>
                <a:solidFill>
                  <a:srgbClr val="C0C0C0"/>
                </a:solidFill>
                <a:ln w="9525">
                  <a:solidFill>
                    <a:srgbClr val="000000"/>
                  </a:solidFill>
                  <a:miter lim="800000"/>
                  <a:headEnd/>
                  <a:tailEnd/>
                </a:ln>
              </p:spPr>
              <p:txBody>
                <a:bodyPr/>
                <a:lstStyle/>
                <a:p>
                  <a:endParaRPr lang="en-US"/>
                </a:p>
              </p:txBody>
            </p:sp>
            <p:sp>
              <p:nvSpPr>
                <p:cNvPr id="28" name="Line 76"/>
                <p:cNvSpPr>
                  <a:spLocks noChangeShapeType="1"/>
                </p:cNvSpPr>
                <p:nvPr/>
              </p:nvSpPr>
              <p:spPr bwMode="auto">
                <a:xfrm flipH="1">
                  <a:off x="6836" y="1596"/>
                  <a:ext cx="4" cy="1322"/>
                </a:xfrm>
                <a:prstGeom prst="line">
                  <a:avLst/>
                </a:prstGeom>
                <a:noFill/>
                <a:ln w="57150">
                  <a:solidFill>
                    <a:srgbClr val="000000"/>
                  </a:solidFill>
                  <a:round/>
                  <a:headEnd/>
                  <a:tailEnd/>
                </a:ln>
              </p:spPr>
              <p:txBody>
                <a:bodyPr/>
                <a:lstStyle/>
                <a:p>
                  <a:endParaRPr lang="en-US"/>
                </a:p>
              </p:txBody>
            </p:sp>
            <p:sp>
              <p:nvSpPr>
                <p:cNvPr id="29" name="Line 77"/>
                <p:cNvSpPr>
                  <a:spLocks noChangeShapeType="1"/>
                </p:cNvSpPr>
                <p:nvPr/>
              </p:nvSpPr>
              <p:spPr bwMode="auto">
                <a:xfrm>
                  <a:off x="6783" y="2907"/>
                  <a:ext cx="1494" cy="11"/>
                </a:xfrm>
                <a:prstGeom prst="line">
                  <a:avLst/>
                </a:prstGeom>
                <a:noFill/>
                <a:ln w="57150">
                  <a:solidFill>
                    <a:srgbClr val="000000"/>
                  </a:solidFill>
                  <a:round/>
                  <a:headEnd/>
                  <a:tailEnd/>
                </a:ln>
              </p:spPr>
              <p:txBody>
                <a:bodyPr/>
                <a:lstStyle/>
                <a:p>
                  <a:endParaRPr lang="en-US"/>
                </a:p>
              </p:txBody>
            </p:sp>
            <p:sp>
              <p:nvSpPr>
                <p:cNvPr id="30" name="Line 78"/>
                <p:cNvSpPr>
                  <a:spLocks noChangeShapeType="1"/>
                </p:cNvSpPr>
                <p:nvPr/>
              </p:nvSpPr>
              <p:spPr bwMode="auto">
                <a:xfrm flipH="1">
                  <a:off x="8208" y="1607"/>
                  <a:ext cx="0" cy="1311"/>
                </a:xfrm>
                <a:prstGeom prst="line">
                  <a:avLst/>
                </a:prstGeom>
                <a:noFill/>
                <a:ln w="57150">
                  <a:solidFill>
                    <a:srgbClr val="000000"/>
                  </a:solidFill>
                  <a:round/>
                  <a:headEnd/>
                  <a:tailEnd/>
                </a:ln>
              </p:spPr>
              <p:txBody>
                <a:bodyPr/>
                <a:lstStyle/>
                <a:p>
                  <a:endParaRPr lang="en-US"/>
                </a:p>
              </p:txBody>
            </p:sp>
            <p:sp>
              <p:nvSpPr>
                <p:cNvPr id="31" name="Oval 79"/>
                <p:cNvSpPr>
                  <a:spLocks noChangeArrowheads="1"/>
                </p:cNvSpPr>
                <p:nvPr/>
              </p:nvSpPr>
              <p:spPr bwMode="auto">
                <a:xfrm>
                  <a:off x="7068" y="1892"/>
                  <a:ext cx="855" cy="798"/>
                </a:xfrm>
                <a:prstGeom prst="ellipse">
                  <a:avLst/>
                </a:prstGeom>
                <a:solidFill>
                  <a:srgbClr val="FFFFFF"/>
                </a:solidFill>
                <a:ln w="9525">
                  <a:solidFill>
                    <a:srgbClr val="000000"/>
                  </a:solidFill>
                  <a:round/>
                  <a:headEnd/>
                  <a:tailEnd/>
                </a:ln>
              </p:spPr>
              <p:txBody>
                <a:bodyPr/>
                <a:lstStyle/>
                <a:p>
                  <a:endParaRPr lang="en-US"/>
                </a:p>
              </p:txBody>
            </p:sp>
          </p:grpSp>
          <p:sp>
            <p:nvSpPr>
              <p:cNvPr id="13" name="Line 80"/>
              <p:cNvSpPr>
                <a:spLocks noChangeShapeType="1"/>
              </p:cNvSpPr>
              <p:nvPr/>
            </p:nvSpPr>
            <p:spPr bwMode="auto">
              <a:xfrm>
                <a:off x="8835" y="2337"/>
                <a:ext cx="1482" cy="0"/>
              </a:xfrm>
              <a:prstGeom prst="line">
                <a:avLst/>
              </a:prstGeom>
              <a:noFill/>
              <a:ln w="9525">
                <a:solidFill>
                  <a:srgbClr val="000000"/>
                </a:solidFill>
                <a:prstDash val="dash"/>
                <a:round/>
                <a:headEnd/>
                <a:tailEnd/>
              </a:ln>
            </p:spPr>
            <p:txBody>
              <a:bodyPr/>
              <a:lstStyle/>
              <a:p>
                <a:endParaRPr lang="en-US"/>
              </a:p>
            </p:txBody>
          </p:sp>
          <p:sp>
            <p:nvSpPr>
              <p:cNvPr id="14" name="Oval 81"/>
              <p:cNvSpPr>
                <a:spLocks noChangeArrowheads="1"/>
              </p:cNvSpPr>
              <p:nvPr/>
            </p:nvSpPr>
            <p:spPr bwMode="auto">
              <a:xfrm>
                <a:off x="8949" y="3648"/>
                <a:ext cx="1368" cy="1311"/>
              </a:xfrm>
              <a:prstGeom prst="ellipse">
                <a:avLst/>
              </a:prstGeom>
              <a:solidFill>
                <a:srgbClr val="FFFFFF"/>
              </a:solidFill>
              <a:ln w="9525">
                <a:solidFill>
                  <a:srgbClr val="000000"/>
                </a:solidFill>
                <a:round/>
                <a:headEnd/>
                <a:tailEnd/>
              </a:ln>
            </p:spPr>
            <p:txBody>
              <a:bodyPr/>
              <a:lstStyle/>
              <a:p>
                <a:endParaRPr lang="en-US"/>
              </a:p>
            </p:txBody>
          </p:sp>
          <p:sp>
            <p:nvSpPr>
              <p:cNvPr id="15" name="Oval 82"/>
              <p:cNvSpPr>
                <a:spLocks noChangeArrowheads="1"/>
              </p:cNvSpPr>
              <p:nvPr/>
            </p:nvSpPr>
            <p:spPr bwMode="auto">
              <a:xfrm>
                <a:off x="9120" y="4275"/>
                <a:ext cx="114" cy="114"/>
              </a:xfrm>
              <a:prstGeom prst="ellipse">
                <a:avLst/>
              </a:prstGeom>
              <a:solidFill>
                <a:srgbClr val="000000"/>
              </a:solidFill>
              <a:ln w="9525">
                <a:solidFill>
                  <a:srgbClr val="000000"/>
                </a:solidFill>
                <a:round/>
                <a:headEnd/>
                <a:tailEnd/>
              </a:ln>
            </p:spPr>
            <p:txBody>
              <a:bodyPr/>
              <a:lstStyle/>
              <a:p>
                <a:endParaRPr lang="en-US"/>
              </a:p>
            </p:txBody>
          </p:sp>
          <p:sp>
            <p:nvSpPr>
              <p:cNvPr id="16" name="Line 83"/>
              <p:cNvSpPr>
                <a:spLocks noChangeShapeType="1"/>
              </p:cNvSpPr>
              <p:nvPr/>
            </p:nvSpPr>
            <p:spPr bwMode="auto">
              <a:xfrm>
                <a:off x="9177" y="2337"/>
                <a:ext cx="0" cy="1938"/>
              </a:xfrm>
              <a:prstGeom prst="line">
                <a:avLst/>
              </a:prstGeom>
              <a:noFill/>
              <a:ln w="9525" cap="rnd">
                <a:solidFill>
                  <a:srgbClr val="000000"/>
                </a:solidFill>
                <a:prstDash val="sysDot"/>
                <a:round/>
                <a:headEnd/>
                <a:tailEnd/>
              </a:ln>
            </p:spPr>
            <p:txBody>
              <a:bodyPr/>
              <a:lstStyle/>
              <a:p>
                <a:endParaRPr lang="en-US"/>
              </a:p>
            </p:txBody>
          </p:sp>
          <p:sp>
            <p:nvSpPr>
              <p:cNvPr id="17" name="Line 84"/>
              <p:cNvSpPr>
                <a:spLocks noChangeShapeType="1"/>
              </p:cNvSpPr>
              <p:nvPr/>
            </p:nvSpPr>
            <p:spPr bwMode="auto">
              <a:xfrm>
                <a:off x="10032" y="2337"/>
                <a:ext cx="0" cy="1938"/>
              </a:xfrm>
              <a:prstGeom prst="line">
                <a:avLst/>
              </a:prstGeom>
              <a:noFill/>
              <a:ln w="9525" cap="rnd">
                <a:solidFill>
                  <a:srgbClr val="000000"/>
                </a:solidFill>
                <a:prstDash val="sysDot"/>
                <a:round/>
                <a:headEnd/>
                <a:tailEnd/>
              </a:ln>
            </p:spPr>
            <p:txBody>
              <a:bodyPr/>
              <a:lstStyle/>
              <a:p>
                <a:endParaRPr lang="en-US"/>
              </a:p>
            </p:txBody>
          </p:sp>
          <p:sp>
            <p:nvSpPr>
              <p:cNvPr id="18" name="Oval 85"/>
              <p:cNvSpPr>
                <a:spLocks noChangeArrowheads="1"/>
              </p:cNvSpPr>
              <p:nvPr/>
            </p:nvSpPr>
            <p:spPr bwMode="auto">
              <a:xfrm>
                <a:off x="9975" y="4275"/>
                <a:ext cx="114" cy="114"/>
              </a:xfrm>
              <a:prstGeom prst="ellipse">
                <a:avLst/>
              </a:prstGeom>
              <a:solidFill>
                <a:srgbClr val="000000"/>
              </a:solidFill>
              <a:ln w="9525">
                <a:solidFill>
                  <a:srgbClr val="000000"/>
                </a:solidFill>
                <a:round/>
                <a:headEnd/>
                <a:tailEnd/>
              </a:ln>
            </p:spPr>
            <p:txBody>
              <a:bodyPr/>
              <a:lstStyle/>
              <a:p>
                <a:endParaRPr lang="en-US"/>
              </a:p>
            </p:txBody>
          </p:sp>
          <p:sp>
            <p:nvSpPr>
              <p:cNvPr id="19" name="Oval 86"/>
              <p:cNvSpPr>
                <a:spLocks noChangeArrowheads="1"/>
              </p:cNvSpPr>
              <p:nvPr/>
            </p:nvSpPr>
            <p:spPr bwMode="auto">
              <a:xfrm>
                <a:off x="9918" y="4503"/>
                <a:ext cx="114" cy="114"/>
              </a:xfrm>
              <a:prstGeom prst="ellipse">
                <a:avLst/>
              </a:prstGeom>
              <a:solidFill>
                <a:srgbClr val="000000"/>
              </a:solidFill>
              <a:ln w="9525">
                <a:solidFill>
                  <a:srgbClr val="000000"/>
                </a:solidFill>
                <a:round/>
                <a:headEnd/>
                <a:tailEnd/>
              </a:ln>
            </p:spPr>
            <p:txBody>
              <a:bodyPr/>
              <a:lstStyle/>
              <a:p>
                <a:endParaRPr lang="en-US"/>
              </a:p>
            </p:txBody>
          </p:sp>
          <p:sp>
            <p:nvSpPr>
              <p:cNvPr id="20" name="Oval 87"/>
              <p:cNvSpPr>
                <a:spLocks noChangeArrowheads="1"/>
              </p:cNvSpPr>
              <p:nvPr/>
            </p:nvSpPr>
            <p:spPr bwMode="auto">
              <a:xfrm>
                <a:off x="9234" y="4503"/>
                <a:ext cx="114" cy="114"/>
              </a:xfrm>
              <a:prstGeom prst="ellipse">
                <a:avLst/>
              </a:prstGeom>
              <a:solidFill>
                <a:srgbClr val="000000"/>
              </a:solidFill>
              <a:ln w="9525">
                <a:solidFill>
                  <a:srgbClr val="000000"/>
                </a:solidFill>
                <a:round/>
                <a:headEnd/>
                <a:tailEnd/>
              </a:ln>
            </p:spPr>
            <p:txBody>
              <a:bodyPr/>
              <a:lstStyle/>
              <a:p>
                <a:endParaRPr lang="en-US"/>
              </a:p>
            </p:txBody>
          </p:sp>
          <p:sp>
            <p:nvSpPr>
              <p:cNvPr id="21" name="Oval 88"/>
              <p:cNvSpPr>
                <a:spLocks noChangeArrowheads="1"/>
              </p:cNvSpPr>
              <p:nvPr/>
            </p:nvSpPr>
            <p:spPr bwMode="auto">
              <a:xfrm>
                <a:off x="9405" y="4674"/>
                <a:ext cx="114" cy="114"/>
              </a:xfrm>
              <a:prstGeom prst="ellipse">
                <a:avLst/>
              </a:prstGeom>
              <a:solidFill>
                <a:srgbClr val="000000"/>
              </a:solidFill>
              <a:ln w="9525">
                <a:solidFill>
                  <a:srgbClr val="000000"/>
                </a:solidFill>
                <a:round/>
                <a:headEnd/>
                <a:tailEnd/>
              </a:ln>
            </p:spPr>
            <p:txBody>
              <a:bodyPr/>
              <a:lstStyle/>
              <a:p>
                <a:endParaRPr lang="en-US"/>
              </a:p>
            </p:txBody>
          </p:sp>
          <p:sp>
            <p:nvSpPr>
              <p:cNvPr id="22" name="Oval 89"/>
              <p:cNvSpPr>
                <a:spLocks noChangeArrowheads="1"/>
              </p:cNvSpPr>
              <p:nvPr/>
            </p:nvSpPr>
            <p:spPr bwMode="auto">
              <a:xfrm>
                <a:off x="9690" y="4674"/>
                <a:ext cx="114" cy="114"/>
              </a:xfrm>
              <a:prstGeom prst="ellipse">
                <a:avLst/>
              </a:prstGeom>
              <a:solidFill>
                <a:srgbClr val="000000"/>
              </a:solidFill>
              <a:ln w="9525">
                <a:solidFill>
                  <a:srgbClr val="000000"/>
                </a:solidFill>
                <a:round/>
                <a:headEnd/>
                <a:tailEnd/>
              </a:ln>
            </p:spPr>
            <p:txBody>
              <a:bodyPr/>
              <a:lstStyle/>
              <a:p>
                <a:endParaRPr lang="en-US"/>
              </a:p>
            </p:txBody>
          </p:sp>
          <p:sp>
            <p:nvSpPr>
              <p:cNvPr id="23" name="Oval 90"/>
              <p:cNvSpPr>
                <a:spLocks noChangeArrowheads="1"/>
              </p:cNvSpPr>
              <p:nvPr/>
            </p:nvSpPr>
            <p:spPr bwMode="auto">
              <a:xfrm>
                <a:off x="9177" y="3990"/>
                <a:ext cx="114" cy="114"/>
              </a:xfrm>
              <a:prstGeom prst="ellipse">
                <a:avLst/>
              </a:prstGeom>
              <a:solidFill>
                <a:srgbClr val="000000"/>
              </a:solidFill>
              <a:ln w="9525">
                <a:solidFill>
                  <a:srgbClr val="000000"/>
                </a:solidFill>
                <a:round/>
                <a:headEnd/>
                <a:tailEnd/>
              </a:ln>
            </p:spPr>
            <p:txBody>
              <a:bodyPr/>
              <a:lstStyle/>
              <a:p>
                <a:endParaRPr lang="en-US"/>
              </a:p>
            </p:txBody>
          </p:sp>
          <p:sp>
            <p:nvSpPr>
              <p:cNvPr id="24" name="Oval 91"/>
              <p:cNvSpPr>
                <a:spLocks noChangeArrowheads="1"/>
              </p:cNvSpPr>
              <p:nvPr/>
            </p:nvSpPr>
            <p:spPr bwMode="auto">
              <a:xfrm>
                <a:off x="9405" y="3819"/>
                <a:ext cx="114" cy="114"/>
              </a:xfrm>
              <a:prstGeom prst="ellipse">
                <a:avLst/>
              </a:prstGeom>
              <a:solidFill>
                <a:srgbClr val="000000"/>
              </a:solidFill>
              <a:ln w="9525">
                <a:solidFill>
                  <a:srgbClr val="000000"/>
                </a:solidFill>
                <a:round/>
                <a:headEnd/>
                <a:tailEnd/>
              </a:ln>
            </p:spPr>
            <p:txBody>
              <a:bodyPr/>
              <a:lstStyle/>
              <a:p>
                <a:endParaRPr lang="en-US"/>
              </a:p>
            </p:txBody>
          </p:sp>
          <p:sp>
            <p:nvSpPr>
              <p:cNvPr id="25" name="Oval 92"/>
              <p:cNvSpPr>
                <a:spLocks noChangeArrowheads="1"/>
              </p:cNvSpPr>
              <p:nvPr/>
            </p:nvSpPr>
            <p:spPr bwMode="auto">
              <a:xfrm>
                <a:off x="9690" y="3819"/>
                <a:ext cx="114" cy="114"/>
              </a:xfrm>
              <a:prstGeom prst="ellipse">
                <a:avLst/>
              </a:prstGeom>
              <a:solidFill>
                <a:srgbClr val="000000"/>
              </a:solidFill>
              <a:ln w="9525">
                <a:solidFill>
                  <a:srgbClr val="000000"/>
                </a:solidFill>
                <a:round/>
                <a:headEnd/>
                <a:tailEnd/>
              </a:ln>
            </p:spPr>
            <p:txBody>
              <a:bodyPr/>
              <a:lstStyle/>
              <a:p>
                <a:endParaRPr lang="en-US"/>
              </a:p>
            </p:txBody>
          </p:sp>
          <p:sp>
            <p:nvSpPr>
              <p:cNvPr id="26" name="Oval 93"/>
              <p:cNvSpPr>
                <a:spLocks noChangeArrowheads="1"/>
              </p:cNvSpPr>
              <p:nvPr/>
            </p:nvSpPr>
            <p:spPr bwMode="auto">
              <a:xfrm>
                <a:off x="9918" y="3990"/>
                <a:ext cx="114" cy="114"/>
              </a:xfrm>
              <a:prstGeom prst="ellipse">
                <a:avLst/>
              </a:prstGeom>
              <a:solidFill>
                <a:srgbClr val="000000"/>
              </a:solidFill>
              <a:ln w="9525">
                <a:solidFill>
                  <a:srgbClr val="000000"/>
                </a:solidFill>
                <a:round/>
                <a:headEnd/>
                <a:tailEnd/>
              </a:ln>
            </p:spPr>
            <p:txBody>
              <a:bodyPr/>
              <a:lstStyle/>
              <a:p>
                <a:endParaRPr lang="en-US"/>
              </a:p>
            </p:txBody>
          </p:sp>
        </p:grpSp>
        <p:sp>
          <p:nvSpPr>
            <p:cNvPr id="8" name="Text Box 94"/>
            <p:cNvSpPr txBox="1">
              <a:spLocks noChangeArrowheads="1"/>
            </p:cNvSpPr>
            <p:nvPr/>
          </p:nvSpPr>
          <p:spPr bwMode="auto">
            <a:xfrm>
              <a:off x="4332" y="5073"/>
              <a:ext cx="1368" cy="627"/>
            </a:xfrm>
            <a:prstGeom prst="rect">
              <a:avLst/>
            </a:prstGeom>
            <a:noFill/>
            <a:ln w="9525">
              <a:noFill/>
              <a:miter lim="800000"/>
              <a:headEnd/>
              <a:tailEnd/>
            </a:ln>
          </p:spPr>
          <p:txBody>
            <a:bodyPr/>
            <a:lstStyle/>
            <a:p>
              <a:endParaRPr lang="en-US"/>
            </a:p>
          </p:txBody>
        </p:sp>
        <p:sp>
          <p:nvSpPr>
            <p:cNvPr id="9" name="Text Box 95"/>
            <p:cNvSpPr txBox="1">
              <a:spLocks noChangeArrowheads="1"/>
            </p:cNvSpPr>
            <p:nvPr/>
          </p:nvSpPr>
          <p:spPr bwMode="auto">
            <a:xfrm>
              <a:off x="9063" y="5073"/>
              <a:ext cx="1368" cy="627"/>
            </a:xfrm>
            <a:prstGeom prst="rect">
              <a:avLst/>
            </a:prstGeom>
            <a:noFill/>
            <a:ln w="9525">
              <a:noFill/>
              <a:miter lim="800000"/>
              <a:headEnd/>
              <a:tailEnd/>
            </a:ln>
          </p:spPr>
          <p:txBody>
            <a:bodyPr/>
            <a:lstStyle/>
            <a:p>
              <a:endParaRPr lang="en-US"/>
            </a:p>
          </p:txBody>
        </p:sp>
      </p:grpSp>
      <p:pic>
        <p:nvPicPr>
          <p:cNvPr id="6146" name="Picture 2" descr="C:\Users\ivank\OneDrive\Desktop\555.png"/>
          <p:cNvPicPr>
            <a:picLocks noChangeAspect="1" noChangeArrowheads="1"/>
          </p:cNvPicPr>
          <p:nvPr/>
        </p:nvPicPr>
        <p:blipFill>
          <a:blip r:embed="rId2"/>
          <a:srcRect/>
          <a:stretch>
            <a:fillRect/>
          </a:stretch>
        </p:blipFill>
        <p:spPr bwMode="auto">
          <a:xfrm>
            <a:off x="5715000" y="1676400"/>
            <a:ext cx="3430003" cy="1676400"/>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Princip B moda</a:t>
            </a:r>
            <a:endParaRPr lang="en-US" dirty="0"/>
          </a:p>
        </p:txBody>
      </p:sp>
      <p:sp>
        <p:nvSpPr>
          <p:cNvPr id="3" name="Content Placeholder 2"/>
          <p:cNvSpPr>
            <a:spLocks noGrp="1"/>
          </p:cNvSpPr>
          <p:nvPr>
            <p:ph idx="1"/>
          </p:nvPr>
        </p:nvSpPr>
        <p:spPr>
          <a:xfrm>
            <a:off x="381000" y="1295400"/>
            <a:ext cx="8229600" cy="2286000"/>
          </a:xfrm>
        </p:spPr>
        <p:txBody>
          <a:bodyPr>
            <a:normAutofit fontScale="62500" lnSpcReduction="20000"/>
          </a:bodyPr>
          <a:lstStyle/>
          <a:p>
            <a:r>
              <a:rPr lang="en-US" dirty="0" smtClean="0"/>
              <a:t>Informacija o položaju posmatranog objekta se konvertuje u električni signal u indikatoru položaja koji drži sondu </a:t>
            </a:r>
            <a:endParaRPr lang="sr-Latn-RS" dirty="0" smtClean="0"/>
          </a:p>
          <a:p>
            <a:r>
              <a:rPr lang="en-US" dirty="0" smtClean="0"/>
              <a:t>Ovaj signal upravlja x i y ulazima, a eho amplituda upravlja z ulazom monitora </a:t>
            </a:r>
            <a:endParaRPr lang="sr-Latn-RS" dirty="0" smtClean="0"/>
          </a:p>
          <a:p>
            <a:r>
              <a:rPr lang="en-US" dirty="0" smtClean="0"/>
              <a:t>Amplituda eho signala moduliše osvetljaj ekrana </a:t>
            </a:r>
            <a:endParaRPr lang="sr-Latn-RS" dirty="0" smtClean="0"/>
          </a:p>
          <a:p>
            <a:r>
              <a:rPr lang="en-US" dirty="0" smtClean="0"/>
              <a:t>Današnji modeli svi koriste displeje sa sivom skalom </a:t>
            </a:r>
            <a:endParaRPr lang="sr-Latn-RS" dirty="0" smtClean="0"/>
          </a:p>
          <a:p>
            <a:r>
              <a:rPr lang="en-US" dirty="0" smtClean="0"/>
              <a:t>Reflektovani (eho) signali su nelinearno procesirani da bi se istakli signali nižih amplituda</a:t>
            </a:r>
            <a:endParaRPr lang="en-US" dirty="0"/>
          </a:p>
        </p:txBody>
      </p:sp>
      <p:pic>
        <p:nvPicPr>
          <p:cNvPr id="7170" name="Picture 2" descr="C:\Users\ivank\OneDrive\Desktop\666.png"/>
          <p:cNvPicPr>
            <a:picLocks noChangeAspect="1" noChangeArrowheads="1"/>
          </p:cNvPicPr>
          <p:nvPr/>
        </p:nvPicPr>
        <p:blipFill>
          <a:blip r:embed="rId2"/>
          <a:srcRect/>
          <a:stretch>
            <a:fillRect/>
          </a:stretch>
        </p:blipFill>
        <p:spPr bwMode="auto">
          <a:xfrm>
            <a:off x="1676400" y="4038600"/>
            <a:ext cx="4931715" cy="2201439"/>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Vrste B mod skenera</a:t>
            </a:r>
            <a:endParaRPr lang="en-US" dirty="0"/>
          </a:p>
        </p:txBody>
      </p:sp>
      <p:sp>
        <p:nvSpPr>
          <p:cNvPr id="3" name="Content Placeholder 2"/>
          <p:cNvSpPr>
            <a:spLocks noGrp="1"/>
          </p:cNvSpPr>
          <p:nvPr>
            <p:ph idx="1"/>
          </p:nvPr>
        </p:nvSpPr>
        <p:spPr>
          <a:xfrm>
            <a:off x="457200" y="1600201"/>
            <a:ext cx="7924800" cy="2286000"/>
          </a:xfrm>
        </p:spPr>
        <p:txBody>
          <a:bodyPr>
            <a:normAutofit fontScale="55000" lnSpcReduction="20000"/>
          </a:bodyPr>
          <a:lstStyle/>
          <a:p>
            <a:r>
              <a:rPr lang="en-US" dirty="0" smtClean="0"/>
              <a:t>Statički B skeneri </a:t>
            </a:r>
            <a:endParaRPr lang="sr-Latn-RS" dirty="0" smtClean="0"/>
          </a:p>
          <a:p>
            <a:pPr>
              <a:buNone/>
            </a:pPr>
            <a:r>
              <a:rPr lang="sr-Latn-RS" dirty="0"/>
              <a:t>	</a:t>
            </a:r>
            <a:r>
              <a:rPr lang="en-US" dirty="0" smtClean="0"/>
              <a:t>– Slika se dobija ručnim pomeranjem sonde </a:t>
            </a:r>
            <a:endParaRPr lang="sr-Latn-RS" dirty="0" smtClean="0"/>
          </a:p>
          <a:p>
            <a:pPr>
              <a:buNone/>
            </a:pPr>
            <a:r>
              <a:rPr lang="sr-Latn-RS" dirty="0" smtClean="0"/>
              <a:t>	</a:t>
            </a:r>
            <a:r>
              <a:rPr lang="en-US" dirty="0" smtClean="0"/>
              <a:t>– Potrebno je izvesno vreme za dobijanje slike </a:t>
            </a:r>
            <a:endParaRPr lang="sr-Latn-RS" dirty="0" smtClean="0"/>
          </a:p>
          <a:p>
            <a:pPr>
              <a:buNone/>
            </a:pPr>
            <a:r>
              <a:rPr lang="sr-Latn-RS" dirty="0" smtClean="0"/>
              <a:t>	</a:t>
            </a:r>
            <a:r>
              <a:rPr lang="en-US" dirty="0" smtClean="0"/>
              <a:t>– Statički B skeneri ne mogu da se koriste za posmatranje organa koji se</a:t>
            </a:r>
            <a:r>
              <a:rPr lang="sr-Latn-RS" dirty="0" smtClean="0"/>
              <a:t> </a:t>
            </a:r>
            <a:r>
              <a:rPr lang="en-US" dirty="0" smtClean="0"/>
              <a:t>brzo pomeraju </a:t>
            </a:r>
            <a:endParaRPr lang="sr-Latn-RS" dirty="0" smtClean="0"/>
          </a:p>
          <a:p>
            <a:r>
              <a:rPr lang="en-US" dirty="0" smtClean="0"/>
              <a:t>B skeneri u realnom vremenu</a:t>
            </a:r>
            <a:endParaRPr lang="sr-Latn-RS" dirty="0" smtClean="0"/>
          </a:p>
          <a:p>
            <a:pPr>
              <a:buNone/>
            </a:pPr>
            <a:r>
              <a:rPr lang="sr-Latn-RS" dirty="0" smtClean="0"/>
              <a:t>	</a:t>
            </a:r>
            <a:r>
              <a:rPr lang="en-US" dirty="0" smtClean="0"/>
              <a:t> – Mehanički ili elektronski upravljano pomeranje sonde</a:t>
            </a:r>
            <a:endParaRPr lang="sr-Latn-RS" dirty="0" smtClean="0"/>
          </a:p>
          <a:p>
            <a:pPr>
              <a:buNone/>
            </a:pPr>
            <a:r>
              <a:rPr lang="sr-Latn-RS" dirty="0"/>
              <a:t>	</a:t>
            </a:r>
            <a:r>
              <a:rPr lang="en-US" dirty="0" smtClean="0"/>
              <a:t> – Slike se dobijaju za nekoliko milisekundi</a:t>
            </a:r>
            <a:endParaRPr lang="en-US" dirty="0"/>
          </a:p>
        </p:txBody>
      </p:sp>
      <p:pic>
        <p:nvPicPr>
          <p:cNvPr id="8194" name="Picture 2" descr="C:\Users\ivank\OneDrive\Desktop\532.png"/>
          <p:cNvPicPr>
            <a:picLocks noChangeAspect="1" noChangeArrowheads="1"/>
          </p:cNvPicPr>
          <p:nvPr/>
        </p:nvPicPr>
        <p:blipFill>
          <a:blip r:embed="rId2"/>
          <a:srcRect/>
          <a:stretch>
            <a:fillRect/>
          </a:stretch>
        </p:blipFill>
        <p:spPr bwMode="auto">
          <a:xfrm>
            <a:off x="1676400" y="4114800"/>
            <a:ext cx="6047297" cy="2200275"/>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 mod, B mod i 2D B mod</a:t>
            </a:r>
            <a:endParaRPr lang="en-US" dirty="0"/>
          </a:p>
        </p:txBody>
      </p:sp>
      <p:sp>
        <p:nvSpPr>
          <p:cNvPr id="3" name="Content Placeholder 2"/>
          <p:cNvSpPr>
            <a:spLocks noGrp="1"/>
          </p:cNvSpPr>
          <p:nvPr>
            <p:ph idx="1"/>
          </p:nvPr>
        </p:nvSpPr>
        <p:spPr>
          <a:xfrm>
            <a:off x="457200" y="1219200"/>
            <a:ext cx="8153400" cy="1371600"/>
          </a:xfrm>
        </p:spPr>
        <p:txBody>
          <a:bodyPr>
            <a:normAutofit fontScale="62500" lnSpcReduction="20000"/>
          </a:bodyPr>
          <a:lstStyle/>
          <a:p>
            <a:r>
              <a:rPr lang="en-US" dirty="0" smtClean="0"/>
              <a:t>Primer upotrebe A</a:t>
            </a:r>
            <a:r>
              <a:rPr lang="sr-Latn-RS" dirty="0" smtClean="0"/>
              <a:t> moda</a:t>
            </a:r>
            <a:r>
              <a:rPr lang="en-US" dirty="0" smtClean="0"/>
              <a:t>, B</a:t>
            </a:r>
            <a:r>
              <a:rPr lang="sr-Latn-RS" dirty="0" smtClean="0"/>
              <a:t> moda</a:t>
            </a:r>
            <a:r>
              <a:rPr lang="en-US" dirty="0" smtClean="0"/>
              <a:t> i dvodimenzionalnog B</a:t>
            </a:r>
            <a:r>
              <a:rPr lang="sr-Latn-RS" dirty="0" smtClean="0"/>
              <a:t> moda</a:t>
            </a:r>
            <a:r>
              <a:rPr lang="en-US" dirty="0" smtClean="0"/>
              <a:t> za analizu stacionarnog objekta prikazan je na slici. Slika u A</a:t>
            </a:r>
            <a:r>
              <a:rPr lang="sr-Latn-RS" dirty="0"/>
              <a:t> </a:t>
            </a:r>
            <a:r>
              <a:rPr lang="en-US" dirty="0" smtClean="0"/>
              <a:t>modu i jednodimenzionom B</a:t>
            </a:r>
            <a:r>
              <a:rPr lang="sr-Latn-RS" dirty="0" smtClean="0"/>
              <a:t> </a:t>
            </a:r>
            <a:r>
              <a:rPr lang="en-US" dirty="0" smtClean="0"/>
              <a:t>modu dobija se pri fiksiranom položaju sonde. Dvodimenzioni B</a:t>
            </a:r>
            <a:r>
              <a:rPr lang="sr-Latn-RS" dirty="0" smtClean="0"/>
              <a:t> mod</a:t>
            </a:r>
            <a:r>
              <a:rPr lang="en-US" dirty="0" smtClean="0"/>
              <a:t> se dobija pomeranjem sonde po površini pacijenta.</a:t>
            </a:r>
          </a:p>
          <a:p>
            <a:endParaRPr lang="en-US" dirty="0"/>
          </a:p>
        </p:txBody>
      </p:sp>
      <p:grpSp>
        <p:nvGrpSpPr>
          <p:cNvPr id="4" name="Group 4"/>
          <p:cNvGrpSpPr>
            <a:grpSpLocks/>
          </p:cNvGrpSpPr>
          <p:nvPr/>
        </p:nvGrpSpPr>
        <p:grpSpPr bwMode="auto">
          <a:xfrm>
            <a:off x="990600" y="2362200"/>
            <a:ext cx="6858000" cy="3551237"/>
            <a:chOff x="2337" y="4161"/>
            <a:chExt cx="7581" cy="4902"/>
          </a:xfrm>
        </p:grpSpPr>
        <p:grpSp>
          <p:nvGrpSpPr>
            <p:cNvPr id="5" name="Group 5"/>
            <p:cNvGrpSpPr>
              <a:grpSpLocks/>
            </p:cNvGrpSpPr>
            <p:nvPr/>
          </p:nvGrpSpPr>
          <p:grpSpPr bwMode="auto">
            <a:xfrm>
              <a:off x="2337" y="4161"/>
              <a:ext cx="7581" cy="4503"/>
              <a:chOff x="2565" y="9747"/>
              <a:chExt cx="7581" cy="4503"/>
            </a:xfrm>
          </p:grpSpPr>
          <p:grpSp>
            <p:nvGrpSpPr>
              <p:cNvPr id="7" name="Group 6"/>
              <p:cNvGrpSpPr>
                <a:grpSpLocks/>
              </p:cNvGrpSpPr>
              <p:nvPr/>
            </p:nvGrpSpPr>
            <p:grpSpPr bwMode="auto">
              <a:xfrm>
                <a:off x="2736" y="9975"/>
                <a:ext cx="7410" cy="4275"/>
                <a:chOff x="3021" y="9519"/>
                <a:chExt cx="7410" cy="4275"/>
              </a:xfrm>
            </p:grpSpPr>
            <p:sp>
              <p:nvSpPr>
                <p:cNvPr id="11" name="Rectangle 7"/>
                <p:cNvSpPr>
                  <a:spLocks noChangeArrowheads="1"/>
                </p:cNvSpPr>
                <p:nvPr/>
              </p:nvSpPr>
              <p:spPr bwMode="auto">
                <a:xfrm>
                  <a:off x="5529" y="11229"/>
                  <a:ext cx="1140" cy="570"/>
                </a:xfrm>
                <a:prstGeom prst="rect">
                  <a:avLst/>
                </a:prstGeom>
                <a:solidFill>
                  <a:srgbClr val="FFFFFF"/>
                </a:solidFill>
                <a:ln w="9525">
                  <a:solidFill>
                    <a:srgbClr val="000000"/>
                  </a:solidFill>
                  <a:miter lim="800000"/>
                  <a:headEnd/>
                  <a:tailEnd/>
                </a:ln>
              </p:spPr>
              <p:txBody>
                <a:bodyPr/>
                <a:lstStyle/>
                <a:p>
                  <a:endParaRPr lang="en-US"/>
                </a:p>
              </p:txBody>
            </p:sp>
            <p:sp>
              <p:nvSpPr>
                <p:cNvPr id="12" name="Text Box 8"/>
                <p:cNvSpPr txBox="1">
                  <a:spLocks noChangeArrowheads="1"/>
                </p:cNvSpPr>
                <p:nvPr/>
              </p:nvSpPr>
              <p:spPr bwMode="auto">
                <a:xfrm>
                  <a:off x="5529" y="11172"/>
                  <a:ext cx="1140" cy="855"/>
                </a:xfrm>
                <a:prstGeom prst="rect">
                  <a:avLst/>
                </a:prstGeom>
                <a:noFill/>
                <a:ln w="9525">
                  <a:noFill/>
                  <a:miter lim="800000"/>
                  <a:headEnd/>
                  <a:tailEnd/>
                </a:ln>
              </p:spPr>
              <p:txBody>
                <a:bodyPr/>
                <a:lstStyle/>
                <a:p>
                  <a:pPr algn="ctr"/>
                  <a:r>
                    <a:rPr lang="en-US" sz="1400" b="1" dirty="0">
                      <a:solidFill>
                        <a:srgbClr val="0033CC"/>
                      </a:solidFill>
                    </a:rPr>
                    <a:t>mehani</a:t>
                  </a:r>
                  <a:r>
                    <a:rPr lang="en-US" sz="1400" b="1" dirty="0">
                      <a:solidFill>
                        <a:srgbClr val="0033CC"/>
                      </a:solidFill>
                      <a:latin typeface="Times New Roman" pitchFamily="18" charset="0"/>
                    </a:rPr>
                    <a:t>č</a:t>
                  </a:r>
                  <a:r>
                    <a:rPr lang="en-US" sz="1400" b="1" dirty="0">
                      <a:solidFill>
                        <a:srgbClr val="0033CC"/>
                      </a:solidFill>
                    </a:rPr>
                    <a:t>ki skener</a:t>
                  </a:r>
                </a:p>
              </p:txBody>
            </p:sp>
            <p:sp>
              <p:nvSpPr>
                <p:cNvPr id="13" name="Rectangle 9"/>
                <p:cNvSpPr>
                  <a:spLocks noChangeArrowheads="1"/>
                </p:cNvSpPr>
                <p:nvPr/>
              </p:nvSpPr>
              <p:spPr bwMode="auto">
                <a:xfrm>
                  <a:off x="6935" y="9608"/>
                  <a:ext cx="1957" cy="978"/>
                </a:xfrm>
                <a:prstGeom prst="rect">
                  <a:avLst/>
                </a:prstGeom>
                <a:solidFill>
                  <a:srgbClr val="FFFFFF"/>
                </a:solidFill>
                <a:ln w="9525">
                  <a:solidFill>
                    <a:srgbClr val="000000"/>
                  </a:solidFill>
                  <a:miter lim="800000"/>
                  <a:headEnd/>
                  <a:tailEnd/>
                </a:ln>
              </p:spPr>
              <p:txBody>
                <a:bodyPr/>
                <a:lstStyle/>
                <a:p>
                  <a:endParaRPr lang="en-US"/>
                </a:p>
              </p:txBody>
            </p:sp>
            <p:sp>
              <p:nvSpPr>
                <p:cNvPr id="14" name="Line 10"/>
                <p:cNvSpPr>
                  <a:spLocks noChangeShapeType="1"/>
                </p:cNvSpPr>
                <p:nvPr/>
              </p:nvSpPr>
              <p:spPr bwMode="auto">
                <a:xfrm flipV="1">
                  <a:off x="4614" y="9519"/>
                  <a:ext cx="227" cy="445"/>
                </a:xfrm>
                <a:prstGeom prst="line">
                  <a:avLst/>
                </a:prstGeom>
                <a:noFill/>
                <a:ln w="19050">
                  <a:solidFill>
                    <a:srgbClr val="000000"/>
                  </a:solidFill>
                  <a:round/>
                  <a:headEnd/>
                  <a:tailEnd/>
                </a:ln>
              </p:spPr>
              <p:txBody>
                <a:bodyPr/>
                <a:lstStyle/>
                <a:p>
                  <a:endParaRPr lang="en-US"/>
                </a:p>
              </p:txBody>
            </p:sp>
            <p:sp>
              <p:nvSpPr>
                <p:cNvPr id="15" name="Line 11"/>
                <p:cNvSpPr>
                  <a:spLocks noChangeShapeType="1"/>
                </p:cNvSpPr>
                <p:nvPr/>
              </p:nvSpPr>
              <p:spPr bwMode="auto">
                <a:xfrm>
                  <a:off x="4841" y="9519"/>
                  <a:ext cx="1229" cy="0"/>
                </a:xfrm>
                <a:prstGeom prst="line">
                  <a:avLst/>
                </a:prstGeom>
                <a:noFill/>
                <a:ln w="19050">
                  <a:solidFill>
                    <a:srgbClr val="000000"/>
                  </a:solidFill>
                  <a:round/>
                  <a:headEnd/>
                  <a:tailEnd/>
                </a:ln>
              </p:spPr>
              <p:txBody>
                <a:bodyPr/>
                <a:lstStyle/>
                <a:p>
                  <a:endParaRPr lang="en-US"/>
                </a:p>
              </p:txBody>
            </p:sp>
            <p:sp>
              <p:nvSpPr>
                <p:cNvPr id="16" name="Line 12"/>
                <p:cNvSpPr>
                  <a:spLocks noChangeShapeType="1"/>
                </p:cNvSpPr>
                <p:nvPr/>
              </p:nvSpPr>
              <p:spPr bwMode="auto">
                <a:xfrm>
                  <a:off x="6070" y="9519"/>
                  <a:ext cx="0" cy="534"/>
                </a:xfrm>
                <a:prstGeom prst="line">
                  <a:avLst/>
                </a:prstGeom>
                <a:noFill/>
                <a:ln w="19050">
                  <a:solidFill>
                    <a:srgbClr val="000000"/>
                  </a:solidFill>
                  <a:round/>
                  <a:headEnd/>
                  <a:tailEnd/>
                </a:ln>
              </p:spPr>
              <p:txBody>
                <a:bodyPr/>
                <a:lstStyle/>
                <a:p>
                  <a:endParaRPr lang="en-US"/>
                </a:p>
              </p:txBody>
            </p:sp>
            <p:sp>
              <p:nvSpPr>
                <p:cNvPr id="17" name="Line 13"/>
                <p:cNvSpPr>
                  <a:spLocks noChangeShapeType="1"/>
                </p:cNvSpPr>
                <p:nvPr/>
              </p:nvSpPr>
              <p:spPr bwMode="auto">
                <a:xfrm flipV="1">
                  <a:off x="6070" y="10053"/>
                  <a:ext cx="819" cy="0"/>
                </a:xfrm>
                <a:prstGeom prst="line">
                  <a:avLst/>
                </a:prstGeom>
                <a:noFill/>
                <a:ln w="19050">
                  <a:solidFill>
                    <a:srgbClr val="000000"/>
                  </a:solidFill>
                  <a:round/>
                  <a:headEnd/>
                  <a:tailEnd type="triangle" w="med" len="med"/>
                </a:ln>
              </p:spPr>
              <p:txBody>
                <a:bodyPr/>
                <a:lstStyle/>
                <a:p>
                  <a:endParaRPr lang="en-US"/>
                </a:p>
              </p:txBody>
            </p:sp>
            <p:grpSp>
              <p:nvGrpSpPr>
                <p:cNvPr id="18" name="Group 14"/>
                <p:cNvGrpSpPr>
                  <a:grpSpLocks/>
                </p:cNvGrpSpPr>
                <p:nvPr/>
              </p:nvGrpSpPr>
              <p:grpSpPr bwMode="auto">
                <a:xfrm>
                  <a:off x="3021" y="9698"/>
                  <a:ext cx="2594" cy="2000"/>
                  <a:chOff x="3021" y="9698"/>
                  <a:chExt cx="2594" cy="2000"/>
                </a:xfrm>
              </p:grpSpPr>
              <p:sp>
                <p:nvSpPr>
                  <p:cNvPr id="54" name="Rectangle 15"/>
                  <p:cNvSpPr>
                    <a:spLocks noChangeArrowheads="1"/>
                  </p:cNvSpPr>
                  <p:nvPr/>
                </p:nvSpPr>
                <p:spPr bwMode="auto">
                  <a:xfrm rot="1497386">
                    <a:off x="4623" y="9698"/>
                    <a:ext cx="91" cy="312"/>
                  </a:xfrm>
                  <a:prstGeom prst="rect">
                    <a:avLst/>
                  </a:prstGeom>
                  <a:solidFill>
                    <a:srgbClr val="333333"/>
                  </a:solidFill>
                  <a:ln w="9525">
                    <a:solidFill>
                      <a:srgbClr val="000000"/>
                    </a:solidFill>
                    <a:miter lim="800000"/>
                    <a:headEnd/>
                    <a:tailEnd/>
                  </a:ln>
                </p:spPr>
                <p:txBody>
                  <a:bodyPr/>
                  <a:lstStyle/>
                  <a:p>
                    <a:endParaRPr lang="en-US"/>
                  </a:p>
                </p:txBody>
              </p:sp>
              <p:sp>
                <p:nvSpPr>
                  <p:cNvPr id="55" name="Oval 16"/>
                  <p:cNvSpPr>
                    <a:spLocks noChangeArrowheads="1"/>
                  </p:cNvSpPr>
                  <p:nvPr/>
                </p:nvSpPr>
                <p:spPr bwMode="auto">
                  <a:xfrm>
                    <a:off x="3021" y="9964"/>
                    <a:ext cx="2594" cy="1734"/>
                  </a:xfrm>
                  <a:prstGeom prst="ellipse">
                    <a:avLst/>
                  </a:prstGeom>
                  <a:solidFill>
                    <a:srgbClr val="FFFFFF"/>
                  </a:solidFill>
                  <a:ln w="9525">
                    <a:solidFill>
                      <a:srgbClr val="000000"/>
                    </a:solidFill>
                    <a:round/>
                    <a:headEnd/>
                    <a:tailEnd/>
                  </a:ln>
                </p:spPr>
                <p:txBody>
                  <a:bodyPr/>
                  <a:lstStyle/>
                  <a:p>
                    <a:endParaRPr lang="en-US"/>
                  </a:p>
                </p:txBody>
              </p:sp>
              <p:grpSp>
                <p:nvGrpSpPr>
                  <p:cNvPr id="20" name="Group 17"/>
                  <p:cNvGrpSpPr>
                    <a:grpSpLocks/>
                  </p:cNvGrpSpPr>
                  <p:nvPr/>
                </p:nvGrpSpPr>
                <p:grpSpPr bwMode="auto">
                  <a:xfrm>
                    <a:off x="4068" y="11209"/>
                    <a:ext cx="546" cy="222"/>
                    <a:chOff x="7467" y="11130"/>
                    <a:chExt cx="1824" cy="975"/>
                  </a:xfrm>
                </p:grpSpPr>
                <p:sp>
                  <p:nvSpPr>
                    <p:cNvPr id="65" name="Freeform 18"/>
                    <p:cNvSpPr>
                      <a:spLocks/>
                    </p:cNvSpPr>
                    <p:nvPr/>
                  </p:nvSpPr>
                  <p:spPr bwMode="auto">
                    <a:xfrm>
                      <a:off x="7467" y="11130"/>
                      <a:ext cx="1818" cy="975"/>
                    </a:xfrm>
                    <a:custGeom>
                      <a:avLst/>
                      <a:gdLst/>
                      <a:ahLst/>
                      <a:cxnLst>
                        <a:cxn ang="0">
                          <a:pos x="0" y="954"/>
                        </a:cxn>
                        <a:cxn ang="0">
                          <a:pos x="318" y="750"/>
                        </a:cxn>
                        <a:cxn ang="0">
                          <a:pos x="513" y="525"/>
                        </a:cxn>
                        <a:cxn ang="0">
                          <a:pos x="708" y="270"/>
                        </a:cxn>
                        <a:cxn ang="0">
                          <a:pos x="858" y="0"/>
                        </a:cxn>
                        <a:cxn ang="0">
                          <a:pos x="1053" y="300"/>
                        </a:cxn>
                        <a:cxn ang="0">
                          <a:pos x="1248" y="540"/>
                        </a:cxn>
                        <a:cxn ang="0">
                          <a:pos x="1473" y="765"/>
                        </a:cxn>
                        <a:cxn ang="0">
                          <a:pos x="1818" y="975"/>
                        </a:cxn>
                      </a:cxnLst>
                      <a:rect l="0" t="0" r="r" b="b"/>
                      <a:pathLst>
                        <a:path w="1818" h="975">
                          <a:moveTo>
                            <a:pt x="0" y="954"/>
                          </a:moveTo>
                          <a:lnTo>
                            <a:pt x="318" y="750"/>
                          </a:lnTo>
                          <a:lnTo>
                            <a:pt x="513" y="525"/>
                          </a:lnTo>
                          <a:lnTo>
                            <a:pt x="708" y="270"/>
                          </a:lnTo>
                          <a:lnTo>
                            <a:pt x="858" y="0"/>
                          </a:lnTo>
                          <a:lnTo>
                            <a:pt x="1053" y="300"/>
                          </a:lnTo>
                          <a:lnTo>
                            <a:pt x="1248" y="540"/>
                          </a:lnTo>
                          <a:lnTo>
                            <a:pt x="1473" y="765"/>
                          </a:lnTo>
                          <a:lnTo>
                            <a:pt x="1818" y="975"/>
                          </a:lnTo>
                        </a:path>
                      </a:pathLst>
                    </a:custGeom>
                    <a:noFill/>
                    <a:ln w="9525">
                      <a:solidFill>
                        <a:srgbClr val="000000"/>
                      </a:solidFill>
                      <a:round/>
                      <a:headEnd type="none" w="med" len="med"/>
                      <a:tailEnd type="none" w="med" len="med"/>
                    </a:ln>
                  </p:spPr>
                  <p:txBody>
                    <a:bodyPr/>
                    <a:lstStyle/>
                    <a:p>
                      <a:endParaRPr lang="en-US"/>
                    </a:p>
                  </p:txBody>
                </p:sp>
                <p:sp>
                  <p:nvSpPr>
                    <p:cNvPr id="66" name="Freeform 19"/>
                    <p:cNvSpPr>
                      <a:spLocks/>
                    </p:cNvSpPr>
                    <p:nvPr/>
                  </p:nvSpPr>
                  <p:spPr bwMode="auto">
                    <a:xfrm>
                      <a:off x="7467" y="12015"/>
                      <a:ext cx="1824" cy="70"/>
                    </a:xfrm>
                    <a:custGeom>
                      <a:avLst/>
                      <a:gdLst/>
                      <a:ahLst/>
                      <a:cxnLst>
                        <a:cxn ang="0">
                          <a:pos x="0" y="69"/>
                        </a:cxn>
                        <a:cxn ang="0">
                          <a:pos x="468" y="15"/>
                        </a:cxn>
                        <a:cxn ang="0">
                          <a:pos x="873" y="0"/>
                        </a:cxn>
                        <a:cxn ang="0">
                          <a:pos x="1263" y="30"/>
                        </a:cxn>
                        <a:cxn ang="0">
                          <a:pos x="1824" y="70"/>
                        </a:cxn>
                      </a:cxnLst>
                      <a:rect l="0" t="0" r="r" b="b"/>
                      <a:pathLst>
                        <a:path w="1824" h="70">
                          <a:moveTo>
                            <a:pt x="0" y="69"/>
                          </a:moveTo>
                          <a:lnTo>
                            <a:pt x="468" y="15"/>
                          </a:lnTo>
                          <a:lnTo>
                            <a:pt x="873" y="0"/>
                          </a:lnTo>
                          <a:lnTo>
                            <a:pt x="1263" y="30"/>
                          </a:lnTo>
                          <a:lnTo>
                            <a:pt x="1824" y="70"/>
                          </a:lnTo>
                        </a:path>
                      </a:pathLst>
                    </a:custGeom>
                    <a:noFill/>
                    <a:ln w="9525">
                      <a:solidFill>
                        <a:srgbClr val="000000"/>
                      </a:solidFill>
                      <a:round/>
                      <a:headEnd type="none" w="med" len="med"/>
                      <a:tailEnd type="none" w="med" len="med"/>
                    </a:ln>
                  </p:spPr>
                  <p:txBody>
                    <a:bodyPr/>
                    <a:lstStyle/>
                    <a:p>
                      <a:endParaRPr lang="en-US"/>
                    </a:p>
                  </p:txBody>
                </p:sp>
              </p:grpSp>
              <p:sp>
                <p:nvSpPr>
                  <p:cNvPr id="57" name="Oval 20"/>
                  <p:cNvSpPr>
                    <a:spLocks noChangeArrowheads="1"/>
                  </p:cNvSpPr>
                  <p:nvPr/>
                </p:nvSpPr>
                <p:spPr bwMode="auto">
                  <a:xfrm>
                    <a:off x="3704" y="11298"/>
                    <a:ext cx="273" cy="133"/>
                  </a:xfrm>
                  <a:prstGeom prst="ellipse">
                    <a:avLst/>
                  </a:prstGeom>
                  <a:solidFill>
                    <a:srgbClr val="FFFFFF"/>
                  </a:solidFill>
                  <a:ln w="9525">
                    <a:solidFill>
                      <a:srgbClr val="000000"/>
                    </a:solidFill>
                    <a:round/>
                    <a:headEnd/>
                    <a:tailEnd/>
                  </a:ln>
                </p:spPr>
                <p:txBody>
                  <a:bodyPr/>
                  <a:lstStyle/>
                  <a:p>
                    <a:endParaRPr lang="en-US"/>
                  </a:p>
                </p:txBody>
              </p:sp>
              <p:sp>
                <p:nvSpPr>
                  <p:cNvPr id="58" name="Oval 21"/>
                  <p:cNvSpPr>
                    <a:spLocks noChangeArrowheads="1"/>
                  </p:cNvSpPr>
                  <p:nvPr/>
                </p:nvSpPr>
                <p:spPr bwMode="auto">
                  <a:xfrm>
                    <a:off x="4659" y="11298"/>
                    <a:ext cx="273" cy="133"/>
                  </a:xfrm>
                  <a:prstGeom prst="ellipse">
                    <a:avLst/>
                  </a:prstGeom>
                  <a:solidFill>
                    <a:srgbClr val="FFFFFF"/>
                  </a:solidFill>
                  <a:ln w="9525">
                    <a:solidFill>
                      <a:srgbClr val="000000"/>
                    </a:solidFill>
                    <a:round/>
                    <a:headEnd/>
                    <a:tailEnd/>
                  </a:ln>
                </p:spPr>
                <p:txBody>
                  <a:bodyPr/>
                  <a:lstStyle/>
                  <a:p>
                    <a:endParaRPr lang="en-US"/>
                  </a:p>
                </p:txBody>
              </p:sp>
              <p:sp>
                <p:nvSpPr>
                  <p:cNvPr id="59" name="Freeform 22"/>
                  <p:cNvSpPr>
                    <a:spLocks/>
                  </p:cNvSpPr>
                  <p:nvPr/>
                </p:nvSpPr>
                <p:spPr bwMode="auto">
                  <a:xfrm>
                    <a:off x="3560" y="10034"/>
                    <a:ext cx="1281" cy="1486"/>
                  </a:xfrm>
                  <a:custGeom>
                    <a:avLst/>
                    <a:gdLst/>
                    <a:ahLst/>
                    <a:cxnLst>
                      <a:cxn ang="0">
                        <a:pos x="1605" y="0"/>
                      </a:cxn>
                      <a:cxn ang="0">
                        <a:pos x="1545" y="285"/>
                      </a:cxn>
                      <a:cxn ang="0">
                        <a:pos x="1425" y="495"/>
                      </a:cxn>
                      <a:cxn ang="0">
                        <a:pos x="1245" y="735"/>
                      </a:cxn>
                      <a:cxn ang="0">
                        <a:pos x="975" y="990"/>
                      </a:cxn>
                      <a:cxn ang="0">
                        <a:pos x="720" y="1185"/>
                      </a:cxn>
                      <a:cxn ang="0">
                        <a:pos x="525" y="1320"/>
                      </a:cxn>
                      <a:cxn ang="0">
                        <a:pos x="345" y="1470"/>
                      </a:cxn>
                      <a:cxn ang="0">
                        <a:pos x="165" y="1665"/>
                      </a:cxn>
                      <a:cxn ang="0">
                        <a:pos x="0" y="1905"/>
                      </a:cxn>
                    </a:cxnLst>
                    <a:rect l="0" t="0" r="r" b="b"/>
                    <a:pathLst>
                      <a:path w="1605" h="1905">
                        <a:moveTo>
                          <a:pt x="1605" y="0"/>
                        </a:moveTo>
                        <a:lnTo>
                          <a:pt x="1545" y="285"/>
                        </a:lnTo>
                        <a:lnTo>
                          <a:pt x="1425" y="495"/>
                        </a:lnTo>
                        <a:lnTo>
                          <a:pt x="1245" y="735"/>
                        </a:lnTo>
                        <a:lnTo>
                          <a:pt x="975" y="990"/>
                        </a:lnTo>
                        <a:lnTo>
                          <a:pt x="720" y="1185"/>
                        </a:lnTo>
                        <a:lnTo>
                          <a:pt x="525" y="1320"/>
                        </a:lnTo>
                        <a:lnTo>
                          <a:pt x="345" y="1470"/>
                        </a:lnTo>
                        <a:lnTo>
                          <a:pt x="165" y="1665"/>
                        </a:lnTo>
                        <a:lnTo>
                          <a:pt x="0" y="1905"/>
                        </a:lnTo>
                      </a:path>
                    </a:pathLst>
                  </a:custGeom>
                  <a:noFill/>
                  <a:ln w="9525">
                    <a:solidFill>
                      <a:srgbClr val="000000"/>
                    </a:solidFill>
                    <a:round/>
                    <a:headEnd type="none" w="med" len="med"/>
                    <a:tailEnd type="none" w="med" len="med"/>
                  </a:ln>
                </p:spPr>
                <p:txBody>
                  <a:bodyPr/>
                  <a:lstStyle/>
                  <a:p>
                    <a:endParaRPr lang="en-US"/>
                  </a:p>
                </p:txBody>
              </p:sp>
              <p:sp>
                <p:nvSpPr>
                  <p:cNvPr id="60" name="Line 23"/>
                  <p:cNvSpPr>
                    <a:spLocks noChangeShapeType="1"/>
                  </p:cNvSpPr>
                  <p:nvPr/>
                </p:nvSpPr>
                <p:spPr bwMode="auto">
                  <a:xfrm flipH="1">
                    <a:off x="3749" y="9786"/>
                    <a:ext cx="956" cy="1823"/>
                  </a:xfrm>
                  <a:prstGeom prst="line">
                    <a:avLst/>
                  </a:prstGeom>
                  <a:noFill/>
                  <a:ln w="9525">
                    <a:solidFill>
                      <a:srgbClr val="000000"/>
                    </a:solidFill>
                    <a:prstDash val="sysDot"/>
                    <a:round/>
                    <a:headEnd/>
                    <a:tailEnd/>
                  </a:ln>
                </p:spPr>
                <p:txBody>
                  <a:bodyPr/>
                  <a:lstStyle/>
                  <a:p>
                    <a:endParaRPr lang="en-US"/>
                  </a:p>
                </p:txBody>
              </p:sp>
              <p:sp>
                <p:nvSpPr>
                  <p:cNvPr id="61" name="Line 24"/>
                  <p:cNvSpPr>
                    <a:spLocks noChangeShapeType="1"/>
                  </p:cNvSpPr>
                  <p:nvPr/>
                </p:nvSpPr>
                <p:spPr bwMode="auto">
                  <a:xfrm flipV="1">
                    <a:off x="5433" y="10186"/>
                    <a:ext cx="182" cy="178"/>
                  </a:xfrm>
                  <a:prstGeom prst="line">
                    <a:avLst/>
                  </a:prstGeom>
                  <a:noFill/>
                  <a:ln w="9525">
                    <a:solidFill>
                      <a:srgbClr val="000000"/>
                    </a:solidFill>
                    <a:round/>
                    <a:headEnd/>
                    <a:tailEnd/>
                  </a:ln>
                </p:spPr>
                <p:txBody>
                  <a:bodyPr/>
                  <a:lstStyle/>
                  <a:p>
                    <a:endParaRPr lang="en-US"/>
                  </a:p>
                </p:txBody>
              </p:sp>
              <p:sp>
                <p:nvSpPr>
                  <p:cNvPr id="62" name="Line 25"/>
                  <p:cNvSpPr>
                    <a:spLocks noChangeShapeType="1"/>
                  </p:cNvSpPr>
                  <p:nvPr/>
                </p:nvSpPr>
                <p:spPr bwMode="auto">
                  <a:xfrm flipH="1" flipV="1">
                    <a:off x="3158" y="10097"/>
                    <a:ext cx="182" cy="178"/>
                  </a:xfrm>
                  <a:prstGeom prst="line">
                    <a:avLst/>
                  </a:prstGeom>
                  <a:noFill/>
                  <a:ln w="9525">
                    <a:solidFill>
                      <a:srgbClr val="000000"/>
                    </a:solidFill>
                    <a:round/>
                    <a:headEnd/>
                    <a:tailEnd/>
                  </a:ln>
                </p:spPr>
                <p:txBody>
                  <a:bodyPr/>
                  <a:lstStyle/>
                  <a:p>
                    <a:endParaRPr lang="en-US"/>
                  </a:p>
                </p:txBody>
              </p:sp>
              <p:sp>
                <p:nvSpPr>
                  <p:cNvPr id="63" name="Freeform 26"/>
                  <p:cNvSpPr>
                    <a:spLocks/>
                  </p:cNvSpPr>
                  <p:nvPr/>
                </p:nvSpPr>
                <p:spPr bwMode="auto">
                  <a:xfrm>
                    <a:off x="4750" y="9875"/>
                    <a:ext cx="812" cy="379"/>
                  </a:xfrm>
                  <a:custGeom>
                    <a:avLst/>
                    <a:gdLst/>
                    <a:ahLst/>
                    <a:cxnLst>
                      <a:cxn ang="0">
                        <a:pos x="0" y="0"/>
                      </a:cxn>
                      <a:cxn ang="0">
                        <a:pos x="225" y="60"/>
                      </a:cxn>
                      <a:cxn ang="0">
                        <a:pos x="480" y="150"/>
                      </a:cxn>
                      <a:cxn ang="0">
                        <a:pos x="720" y="285"/>
                      </a:cxn>
                      <a:cxn ang="0">
                        <a:pos x="1017" y="486"/>
                      </a:cxn>
                    </a:cxnLst>
                    <a:rect l="0" t="0" r="r" b="b"/>
                    <a:pathLst>
                      <a:path w="1017" h="486">
                        <a:moveTo>
                          <a:pt x="0" y="0"/>
                        </a:moveTo>
                        <a:lnTo>
                          <a:pt x="225" y="60"/>
                        </a:lnTo>
                        <a:lnTo>
                          <a:pt x="480" y="150"/>
                        </a:lnTo>
                        <a:lnTo>
                          <a:pt x="720" y="285"/>
                        </a:lnTo>
                        <a:lnTo>
                          <a:pt x="1017" y="486"/>
                        </a:lnTo>
                      </a:path>
                    </a:pathLst>
                  </a:custGeom>
                  <a:noFill/>
                  <a:ln w="9525">
                    <a:solidFill>
                      <a:srgbClr val="000000"/>
                    </a:solidFill>
                    <a:round/>
                    <a:headEnd type="none" w="med" len="med"/>
                    <a:tailEnd type="arrow" w="med" len="med"/>
                  </a:ln>
                </p:spPr>
                <p:txBody>
                  <a:bodyPr/>
                  <a:lstStyle/>
                  <a:p>
                    <a:endParaRPr lang="en-US"/>
                  </a:p>
                </p:txBody>
              </p:sp>
              <p:sp>
                <p:nvSpPr>
                  <p:cNvPr id="64" name="Freeform 27"/>
                  <p:cNvSpPr>
                    <a:spLocks/>
                  </p:cNvSpPr>
                  <p:nvPr/>
                </p:nvSpPr>
                <p:spPr bwMode="auto">
                  <a:xfrm>
                    <a:off x="3249" y="9816"/>
                    <a:ext cx="1319" cy="326"/>
                  </a:xfrm>
                  <a:custGeom>
                    <a:avLst/>
                    <a:gdLst/>
                    <a:ahLst/>
                    <a:cxnLst>
                      <a:cxn ang="0">
                        <a:pos x="0" y="326"/>
                      </a:cxn>
                      <a:cxn ang="0">
                        <a:pos x="231" y="174"/>
                      </a:cxn>
                      <a:cxn ang="0">
                        <a:pos x="407" y="105"/>
                      </a:cxn>
                      <a:cxn ang="0">
                        <a:pos x="610" y="47"/>
                      </a:cxn>
                      <a:cxn ang="0">
                        <a:pos x="826" y="12"/>
                      </a:cxn>
                      <a:cxn ang="0">
                        <a:pos x="1053" y="0"/>
                      </a:cxn>
                      <a:cxn ang="0">
                        <a:pos x="1319" y="15"/>
                      </a:cxn>
                    </a:cxnLst>
                    <a:rect l="0" t="0" r="r" b="b"/>
                    <a:pathLst>
                      <a:path w="1319" h="326">
                        <a:moveTo>
                          <a:pt x="0" y="326"/>
                        </a:moveTo>
                        <a:lnTo>
                          <a:pt x="231" y="174"/>
                        </a:lnTo>
                        <a:lnTo>
                          <a:pt x="407" y="105"/>
                        </a:lnTo>
                        <a:lnTo>
                          <a:pt x="610" y="47"/>
                        </a:lnTo>
                        <a:lnTo>
                          <a:pt x="826" y="12"/>
                        </a:lnTo>
                        <a:lnTo>
                          <a:pt x="1053" y="0"/>
                        </a:lnTo>
                        <a:lnTo>
                          <a:pt x="1319" y="15"/>
                        </a:lnTo>
                      </a:path>
                    </a:pathLst>
                  </a:custGeom>
                  <a:noFill/>
                  <a:ln w="9525">
                    <a:solidFill>
                      <a:srgbClr val="000000"/>
                    </a:solidFill>
                    <a:round/>
                    <a:headEnd type="arrow" w="med" len="med"/>
                    <a:tailEnd type="none" w="med" len="med"/>
                  </a:ln>
                </p:spPr>
                <p:txBody>
                  <a:bodyPr/>
                  <a:lstStyle/>
                  <a:p>
                    <a:endParaRPr lang="en-US"/>
                  </a:p>
                </p:txBody>
              </p:sp>
            </p:grpSp>
            <p:sp>
              <p:nvSpPr>
                <p:cNvPr id="19" name="Freeform 28"/>
                <p:cNvSpPr>
                  <a:spLocks/>
                </p:cNvSpPr>
                <p:nvPr/>
              </p:nvSpPr>
              <p:spPr bwMode="auto">
                <a:xfrm>
                  <a:off x="7021" y="9793"/>
                  <a:ext cx="1701" cy="667"/>
                </a:xfrm>
                <a:custGeom>
                  <a:avLst/>
                  <a:gdLst/>
                  <a:ahLst/>
                  <a:cxnLst>
                    <a:cxn ang="0">
                      <a:pos x="0" y="825"/>
                    </a:cxn>
                    <a:cxn ang="0">
                      <a:pos x="105" y="0"/>
                    </a:cxn>
                    <a:cxn ang="0">
                      <a:pos x="225" y="675"/>
                    </a:cxn>
                    <a:cxn ang="0">
                      <a:pos x="315" y="480"/>
                    </a:cxn>
                    <a:cxn ang="0">
                      <a:pos x="405" y="720"/>
                    </a:cxn>
                    <a:cxn ang="0">
                      <a:pos x="495" y="449"/>
                    </a:cxn>
                    <a:cxn ang="0">
                      <a:pos x="592" y="653"/>
                    </a:cxn>
                    <a:cxn ang="0">
                      <a:pos x="645" y="540"/>
                    </a:cxn>
                    <a:cxn ang="0">
                      <a:pos x="705" y="690"/>
                    </a:cxn>
                    <a:cxn ang="0">
                      <a:pos x="765" y="465"/>
                    </a:cxn>
                    <a:cxn ang="0">
                      <a:pos x="855" y="795"/>
                    </a:cxn>
                    <a:cxn ang="0">
                      <a:pos x="930" y="540"/>
                    </a:cxn>
                    <a:cxn ang="0">
                      <a:pos x="1035" y="795"/>
                    </a:cxn>
                    <a:cxn ang="0">
                      <a:pos x="1119" y="214"/>
                    </a:cxn>
                    <a:cxn ang="0">
                      <a:pos x="1200" y="780"/>
                    </a:cxn>
                    <a:cxn ang="0">
                      <a:pos x="1290" y="495"/>
                    </a:cxn>
                    <a:cxn ang="0">
                      <a:pos x="1350" y="735"/>
                    </a:cxn>
                    <a:cxn ang="0">
                      <a:pos x="1425" y="435"/>
                    </a:cxn>
                    <a:cxn ang="0">
                      <a:pos x="1470" y="720"/>
                    </a:cxn>
                    <a:cxn ang="0">
                      <a:pos x="1545" y="555"/>
                    </a:cxn>
                    <a:cxn ang="0">
                      <a:pos x="1605" y="780"/>
                    </a:cxn>
                    <a:cxn ang="0">
                      <a:pos x="1681" y="502"/>
                    </a:cxn>
                    <a:cxn ang="0">
                      <a:pos x="1740" y="675"/>
                    </a:cxn>
                    <a:cxn ang="0">
                      <a:pos x="1815" y="540"/>
                    </a:cxn>
                    <a:cxn ang="0">
                      <a:pos x="1875" y="795"/>
                    </a:cxn>
                    <a:cxn ang="0">
                      <a:pos x="1995" y="45"/>
                    </a:cxn>
                    <a:cxn ang="0">
                      <a:pos x="2130" y="855"/>
                    </a:cxn>
                  </a:cxnLst>
                  <a:rect l="0" t="0" r="r" b="b"/>
                  <a:pathLst>
                    <a:path w="2130" h="855">
                      <a:moveTo>
                        <a:pt x="0" y="825"/>
                      </a:moveTo>
                      <a:lnTo>
                        <a:pt x="105" y="0"/>
                      </a:lnTo>
                      <a:lnTo>
                        <a:pt x="225" y="675"/>
                      </a:lnTo>
                      <a:lnTo>
                        <a:pt x="315" y="480"/>
                      </a:lnTo>
                      <a:lnTo>
                        <a:pt x="405" y="720"/>
                      </a:lnTo>
                      <a:lnTo>
                        <a:pt x="495" y="449"/>
                      </a:lnTo>
                      <a:lnTo>
                        <a:pt x="592" y="653"/>
                      </a:lnTo>
                      <a:lnTo>
                        <a:pt x="645" y="540"/>
                      </a:lnTo>
                      <a:lnTo>
                        <a:pt x="705" y="690"/>
                      </a:lnTo>
                      <a:lnTo>
                        <a:pt x="765" y="465"/>
                      </a:lnTo>
                      <a:lnTo>
                        <a:pt x="855" y="795"/>
                      </a:lnTo>
                      <a:lnTo>
                        <a:pt x="930" y="540"/>
                      </a:lnTo>
                      <a:lnTo>
                        <a:pt x="1035" y="795"/>
                      </a:lnTo>
                      <a:lnTo>
                        <a:pt x="1119" y="214"/>
                      </a:lnTo>
                      <a:lnTo>
                        <a:pt x="1200" y="780"/>
                      </a:lnTo>
                      <a:lnTo>
                        <a:pt x="1290" y="495"/>
                      </a:lnTo>
                      <a:lnTo>
                        <a:pt x="1350" y="735"/>
                      </a:lnTo>
                      <a:lnTo>
                        <a:pt x="1425" y="435"/>
                      </a:lnTo>
                      <a:lnTo>
                        <a:pt x="1470" y="720"/>
                      </a:lnTo>
                      <a:lnTo>
                        <a:pt x="1545" y="555"/>
                      </a:lnTo>
                      <a:lnTo>
                        <a:pt x="1605" y="780"/>
                      </a:lnTo>
                      <a:lnTo>
                        <a:pt x="1681" y="502"/>
                      </a:lnTo>
                      <a:lnTo>
                        <a:pt x="1740" y="675"/>
                      </a:lnTo>
                      <a:lnTo>
                        <a:pt x="1815" y="540"/>
                      </a:lnTo>
                      <a:lnTo>
                        <a:pt x="1875" y="795"/>
                      </a:lnTo>
                      <a:lnTo>
                        <a:pt x="1995" y="45"/>
                      </a:lnTo>
                      <a:lnTo>
                        <a:pt x="2130" y="855"/>
                      </a:lnTo>
                    </a:path>
                  </a:pathLst>
                </a:custGeom>
                <a:noFill/>
                <a:ln w="9525">
                  <a:solidFill>
                    <a:srgbClr val="000000"/>
                  </a:solidFill>
                  <a:round/>
                  <a:headEnd type="none" w="med" len="med"/>
                  <a:tailEnd type="none" w="med" len="med"/>
                </a:ln>
              </p:spPr>
              <p:txBody>
                <a:bodyPr/>
                <a:lstStyle/>
                <a:p>
                  <a:endParaRPr lang="en-US"/>
                </a:p>
              </p:txBody>
            </p:sp>
            <p:grpSp>
              <p:nvGrpSpPr>
                <p:cNvPr id="21" name="Group 29"/>
                <p:cNvGrpSpPr>
                  <a:grpSpLocks/>
                </p:cNvGrpSpPr>
                <p:nvPr/>
              </p:nvGrpSpPr>
              <p:grpSpPr bwMode="auto">
                <a:xfrm>
                  <a:off x="6935" y="11221"/>
                  <a:ext cx="1957" cy="578"/>
                  <a:chOff x="8322" y="12027"/>
                  <a:chExt cx="2451" cy="741"/>
                </a:xfrm>
              </p:grpSpPr>
              <p:sp>
                <p:nvSpPr>
                  <p:cNvPr id="46" name="Rectangle 30"/>
                  <p:cNvSpPr>
                    <a:spLocks noChangeArrowheads="1"/>
                  </p:cNvSpPr>
                  <p:nvPr/>
                </p:nvSpPr>
                <p:spPr bwMode="auto">
                  <a:xfrm>
                    <a:off x="8322" y="12027"/>
                    <a:ext cx="2451" cy="741"/>
                  </a:xfrm>
                  <a:prstGeom prst="rect">
                    <a:avLst/>
                  </a:prstGeom>
                  <a:solidFill>
                    <a:srgbClr val="FFFFFF"/>
                  </a:solidFill>
                  <a:ln w="9525">
                    <a:solidFill>
                      <a:srgbClr val="000000"/>
                    </a:solidFill>
                    <a:miter lim="800000"/>
                    <a:headEnd/>
                    <a:tailEnd/>
                  </a:ln>
                </p:spPr>
                <p:txBody>
                  <a:bodyPr/>
                  <a:lstStyle/>
                  <a:p>
                    <a:endParaRPr lang="en-US"/>
                  </a:p>
                </p:txBody>
              </p:sp>
              <p:sp>
                <p:nvSpPr>
                  <p:cNvPr id="47" name="Oval 31"/>
                  <p:cNvSpPr>
                    <a:spLocks noChangeArrowheads="1"/>
                  </p:cNvSpPr>
                  <p:nvPr/>
                </p:nvSpPr>
                <p:spPr bwMode="auto">
                  <a:xfrm>
                    <a:off x="9462" y="12369"/>
                    <a:ext cx="114" cy="114"/>
                  </a:xfrm>
                  <a:prstGeom prst="ellipse">
                    <a:avLst/>
                  </a:prstGeom>
                  <a:solidFill>
                    <a:srgbClr val="FFFFFF"/>
                  </a:solidFill>
                  <a:ln w="9525">
                    <a:solidFill>
                      <a:srgbClr val="000000"/>
                    </a:solidFill>
                    <a:round/>
                    <a:headEnd/>
                    <a:tailEnd/>
                  </a:ln>
                </p:spPr>
                <p:txBody>
                  <a:bodyPr/>
                  <a:lstStyle/>
                  <a:p>
                    <a:endParaRPr lang="en-US"/>
                  </a:p>
                </p:txBody>
              </p:sp>
              <p:sp>
                <p:nvSpPr>
                  <p:cNvPr id="48" name="Oval 32"/>
                  <p:cNvSpPr>
                    <a:spLocks noChangeArrowheads="1"/>
                  </p:cNvSpPr>
                  <p:nvPr/>
                </p:nvSpPr>
                <p:spPr bwMode="auto">
                  <a:xfrm>
                    <a:off x="8493" y="12369"/>
                    <a:ext cx="171" cy="114"/>
                  </a:xfrm>
                  <a:prstGeom prst="ellipse">
                    <a:avLst/>
                  </a:prstGeom>
                  <a:solidFill>
                    <a:srgbClr val="FFFFFF"/>
                  </a:solidFill>
                  <a:ln w="9525">
                    <a:solidFill>
                      <a:srgbClr val="000000"/>
                    </a:solidFill>
                    <a:round/>
                    <a:headEnd/>
                    <a:tailEnd/>
                  </a:ln>
                </p:spPr>
                <p:txBody>
                  <a:bodyPr/>
                  <a:lstStyle/>
                  <a:p>
                    <a:endParaRPr lang="en-US"/>
                  </a:p>
                </p:txBody>
              </p:sp>
              <p:sp>
                <p:nvSpPr>
                  <p:cNvPr id="49" name="Oval 33"/>
                  <p:cNvSpPr>
                    <a:spLocks noChangeArrowheads="1"/>
                  </p:cNvSpPr>
                  <p:nvPr/>
                </p:nvSpPr>
                <p:spPr bwMode="auto">
                  <a:xfrm>
                    <a:off x="10317" y="12369"/>
                    <a:ext cx="171" cy="114"/>
                  </a:xfrm>
                  <a:prstGeom prst="ellipse">
                    <a:avLst/>
                  </a:prstGeom>
                  <a:solidFill>
                    <a:srgbClr val="FFFFFF"/>
                  </a:solidFill>
                  <a:ln w="9525">
                    <a:solidFill>
                      <a:srgbClr val="000000"/>
                    </a:solidFill>
                    <a:round/>
                    <a:headEnd/>
                    <a:tailEnd/>
                  </a:ln>
                </p:spPr>
                <p:txBody>
                  <a:bodyPr/>
                  <a:lstStyle/>
                  <a:p>
                    <a:endParaRPr lang="en-US"/>
                  </a:p>
                </p:txBody>
              </p:sp>
              <p:sp>
                <p:nvSpPr>
                  <p:cNvPr id="50" name="Oval 34"/>
                  <p:cNvSpPr>
                    <a:spLocks noChangeArrowheads="1"/>
                  </p:cNvSpPr>
                  <p:nvPr/>
                </p:nvSpPr>
                <p:spPr bwMode="auto">
                  <a:xfrm>
                    <a:off x="9177" y="12426"/>
                    <a:ext cx="114" cy="57"/>
                  </a:xfrm>
                  <a:prstGeom prst="ellipse">
                    <a:avLst/>
                  </a:prstGeom>
                  <a:solidFill>
                    <a:srgbClr val="FFFFFF"/>
                  </a:solidFill>
                  <a:ln w="9525">
                    <a:solidFill>
                      <a:srgbClr val="000000"/>
                    </a:solidFill>
                    <a:round/>
                    <a:headEnd/>
                    <a:tailEnd/>
                  </a:ln>
                </p:spPr>
                <p:txBody>
                  <a:bodyPr/>
                  <a:lstStyle/>
                  <a:p>
                    <a:endParaRPr lang="en-US"/>
                  </a:p>
                </p:txBody>
              </p:sp>
              <p:sp>
                <p:nvSpPr>
                  <p:cNvPr id="51" name="Oval 35"/>
                  <p:cNvSpPr>
                    <a:spLocks noChangeArrowheads="1"/>
                  </p:cNvSpPr>
                  <p:nvPr/>
                </p:nvSpPr>
                <p:spPr bwMode="auto">
                  <a:xfrm>
                    <a:off x="9690" y="12426"/>
                    <a:ext cx="114" cy="57"/>
                  </a:xfrm>
                  <a:prstGeom prst="ellipse">
                    <a:avLst/>
                  </a:prstGeom>
                  <a:solidFill>
                    <a:srgbClr val="FFFFFF"/>
                  </a:solidFill>
                  <a:ln w="9525">
                    <a:solidFill>
                      <a:srgbClr val="000000"/>
                    </a:solidFill>
                    <a:round/>
                    <a:headEnd/>
                    <a:tailEnd/>
                  </a:ln>
                </p:spPr>
                <p:txBody>
                  <a:bodyPr/>
                  <a:lstStyle/>
                  <a:p>
                    <a:endParaRPr lang="en-US"/>
                  </a:p>
                </p:txBody>
              </p:sp>
              <p:sp>
                <p:nvSpPr>
                  <p:cNvPr id="52" name="Oval 36"/>
                  <p:cNvSpPr>
                    <a:spLocks noChangeArrowheads="1"/>
                  </p:cNvSpPr>
                  <p:nvPr/>
                </p:nvSpPr>
                <p:spPr bwMode="auto">
                  <a:xfrm>
                    <a:off x="8721" y="12426"/>
                    <a:ext cx="114" cy="57"/>
                  </a:xfrm>
                  <a:prstGeom prst="ellipse">
                    <a:avLst/>
                  </a:prstGeom>
                  <a:solidFill>
                    <a:srgbClr val="FFFFFF"/>
                  </a:solidFill>
                  <a:ln w="9525">
                    <a:solidFill>
                      <a:srgbClr val="000000"/>
                    </a:solidFill>
                    <a:round/>
                    <a:headEnd/>
                    <a:tailEnd/>
                  </a:ln>
                </p:spPr>
                <p:txBody>
                  <a:bodyPr/>
                  <a:lstStyle/>
                  <a:p>
                    <a:endParaRPr lang="en-US"/>
                  </a:p>
                </p:txBody>
              </p:sp>
              <p:sp>
                <p:nvSpPr>
                  <p:cNvPr id="53" name="Oval 37"/>
                  <p:cNvSpPr>
                    <a:spLocks noChangeArrowheads="1"/>
                  </p:cNvSpPr>
                  <p:nvPr/>
                </p:nvSpPr>
                <p:spPr bwMode="auto">
                  <a:xfrm>
                    <a:off x="10146" y="12426"/>
                    <a:ext cx="114" cy="57"/>
                  </a:xfrm>
                  <a:prstGeom prst="ellipse">
                    <a:avLst/>
                  </a:prstGeom>
                  <a:solidFill>
                    <a:srgbClr val="FFFFFF"/>
                  </a:solidFill>
                  <a:ln w="9525">
                    <a:solidFill>
                      <a:srgbClr val="000000"/>
                    </a:solidFill>
                    <a:round/>
                    <a:headEnd/>
                    <a:tailEnd/>
                  </a:ln>
                </p:spPr>
                <p:txBody>
                  <a:bodyPr/>
                  <a:lstStyle/>
                  <a:p>
                    <a:endParaRPr lang="en-US"/>
                  </a:p>
                </p:txBody>
              </p:sp>
            </p:grpSp>
            <p:grpSp>
              <p:nvGrpSpPr>
                <p:cNvPr id="28" name="Group 38"/>
                <p:cNvGrpSpPr>
                  <a:grpSpLocks/>
                </p:cNvGrpSpPr>
                <p:nvPr/>
              </p:nvGrpSpPr>
              <p:grpSpPr bwMode="auto">
                <a:xfrm>
                  <a:off x="7117" y="12237"/>
                  <a:ext cx="1593" cy="1557"/>
                  <a:chOff x="8436" y="12711"/>
                  <a:chExt cx="2052" cy="1995"/>
                </a:xfrm>
              </p:grpSpPr>
              <p:sp>
                <p:nvSpPr>
                  <p:cNvPr id="37" name="Oval 39"/>
                  <p:cNvSpPr>
                    <a:spLocks noChangeArrowheads="1"/>
                  </p:cNvSpPr>
                  <p:nvPr/>
                </p:nvSpPr>
                <p:spPr bwMode="auto">
                  <a:xfrm>
                    <a:off x="8436" y="12711"/>
                    <a:ext cx="2052" cy="1995"/>
                  </a:xfrm>
                  <a:prstGeom prst="ellipse">
                    <a:avLst/>
                  </a:prstGeom>
                  <a:solidFill>
                    <a:srgbClr val="FFFFFF"/>
                  </a:solidFill>
                  <a:ln w="9525">
                    <a:solidFill>
                      <a:srgbClr val="000000"/>
                    </a:solidFill>
                    <a:round/>
                    <a:headEnd/>
                    <a:tailEnd/>
                  </a:ln>
                </p:spPr>
                <p:txBody>
                  <a:bodyPr/>
                  <a:lstStyle/>
                  <a:p>
                    <a:endParaRPr lang="en-US"/>
                  </a:p>
                </p:txBody>
              </p:sp>
              <p:grpSp>
                <p:nvGrpSpPr>
                  <p:cNvPr id="29" name="Group 40"/>
                  <p:cNvGrpSpPr>
                    <a:grpSpLocks/>
                  </p:cNvGrpSpPr>
                  <p:nvPr/>
                </p:nvGrpSpPr>
                <p:grpSpPr bwMode="auto">
                  <a:xfrm>
                    <a:off x="9357" y="14142"/>
                    <a:ext cx="404" cy="156"/>
                    <a:chOff x="7467" y="11130"/>
                    <a:chExt cx="1824" cy="975"/>
                  </a:xfrm>
                </p:grpSpPr>
                <p:sp>
                  <p:nvSpPr>
                    <p:cNvPr id="44" name="Freeform 41"/>
                    <p:cNvSpPr>
                      <a:spLocks/>
                    </p:cNvSpPr>
                    <p:nvPr/>
                  </p:nvSpPr>
                  <p:spPr bwMode="auto">
                    <a:xfrm>
                      <a:off x="7467" y="11130"/>
                      <a:ext cx="1818" cy="975"/>
                    </a:xfrm>
                    <a:custGeom>
                      <a:avLst/>
                      <a:gdLst/>
                      <a:ahLst/>
                      <a:cxnLst>
                        <a:cxn ang="0">
                          <a:pos x="0" y="954"/>
                        </a:cxn>
                        <a:cxn ang="0">
                          <a:pos x="318" y="750"/>
                        </a:cxn>
                        <a:cxn ang="0">
                          <a:pos x="513" y="525"/>
                        </a:cxn>
                        <a:cxn ang="0">
                          <a:pos x="708" y="270"/>
                        </a:cxn>
                        <a:cxn ang="0">
                          <a:pos x="858" y="0"/>
                        </a:cxn>
                        <a:cxn ang="0">
                          <a:pos x="1053" y="300"/>
                        </a:cxn>
                        <a:cxn ang="0">
                          <a:pos x="1248" y="540"/>
                        </a:cxn>
                        <a:cxn ang="0">
                          <a:pos x="1473" y="765"/>
                        </a:cxn>
                        <a:cxn ang="0">
                          <a:pos x="1818" y="975"/>
                        </a:cxn>
                      </a:cxnLst>
                      <a:rect l="0" t="0" r="r" b="b"/>
                      <a:pathLst>
                        <a:path w="1818" h="975">
                          <a:moveTo>
                            <a:pt x="0" y="954"/>
                          </a:moveTo>
                          <a:lnTo>
                            <a:pt x="318" y="750"/>
                          </a:lnTo>
                          <a:lnTo>
                            <a:pt x="513" y="525"/>
                          </a:lnTo>
                          <a:lnTo>
                            <a:pt x="708" y="270"/>
                          </a:lnTo>
                          <a:lnTo>
                            <a:pt x="858" y="0"/>
                          </a:lnTo>
                          <a:lnTo>
                            <a:pt x="1053" y="300"/>
                          </a:lnTo>
                          <a:lnTo>
                            <a:pt x="1248" y="540"/>
                          </a:lnTo>
                          <a:lnTo>
                            <a:pt x="1473" y="765"/>
                          </a:lnTo>
                          <a:lnTo>
                            <a:pt x="1818" y="975"/>
                          </a:lnTo>
                        </a:path>
                      </a:pathLst>
                    </a:custGeom>
                    <a:noFill/>
                    <a:ln w="9525">
                      <a:solidFill>
                        <a:srgbClr val="000000"/>
                      </a:solidFill>
                      <a:round/>
                      <a:headEnd type="none" w="med" len="med"/>
                      <a:tailEnd type="none" w="med" len="med"/>
                    </a:ln>
                  </p:spPr>
                  <p:txBody>
                    <a:bodyPr/>
                    <a:lstStyle/>
                    <a:p>
                      <a:endParaRPr lang="en-US"/>
                    </a:p>
                  </p:txBody>
                </p:sp>
                <p:sp>
                  <p:nvSpPr>
                    <p:cNvPr id="45" name="Freeform 42"/>
                    <p:cNvSpPr>
                      <a:spLocks/>
                    </p:cNvSpPr>
                    <p:nvPr/>
                  </p:nvSpPr>
                  <p:spPr bwMode="auto">
                    <a:xfrm>
                      <a:off x="7467" y="12015"/>
                      <a:ext cx="1824" cy="70"/>
                    </a:xfrm>
                    <a:custGeom>
                      <a:avLst/>
                      <a:gdLst/>
                      <a:ahLst/>
                      <a:cxnLst>
                        <a:cxn ang="0">
                          <a:pos x="0" y="69"/>
                        </a:cxn>
                        <a:cxn ang="0">
                          <a:pos x="468" y="15"/>
                        </a:cxn>
                        <a:cxn ang="0">
                          <a:pos x="873" y="0"/>
                        </a:cxn>
                        <a:cxn ang="0">
                          <a:pos x="1263" y="30"/>
                        </a:cxn>
                        <a:cxn ang="0">
                          <a:pos x="1824" y="70"/>
                        </a:cxn>
                      </a:cxnLst>
                      <a:rect l="0" t="0" r="r" b="b"/>
                      <a:pathLst>
                        <a:path w="1824" h="70">
                          <a:moveTo>
                            <a:pt x="0" y="69"/>
                          </a:moveTo>
                          <a:lnTo>
                            <a:pt x="468" y="15"/>
                          </a:lnTo>
                          <a:lnTo>
                            <a:pt x="873" y="0"/>
                          </a:lnTo>
                          <a:lnTo>
                            <a:pt x="1263" y="30"/>
                          </a:lnTo>
                          <a:lnTo>
                            <a:pt x="1824" y="70"/>
                          </a:lnTo>
                        </a:path>
                      </a:pathLst>
                    </a:custGeom>
                    <a:noFill/>
                    <a:ln w="9525">
                      <a:solidFill>
                        <a:srgbClr val="000000"/>
                      </a:solidFill>
                      <a:round/>
                      <a:headEnd type="none" w="med" len="med"/>
                      <a:tailEnd type="none" w="med" len="med"/>
                    </a:ln>
                  </p:spPr>
                  <p:txBody>
                    <a:bodyPr/>
                    <a:lstStyle/>
                    <a:p>
                      <a:endParaRPr lang="en-US"/>
                    </a:p>
                  </p:txBody>
                </p:sp>
              </p:grpSp>
              <p:sp>
                <p:nvSpPr>
                  <p:cNvPr id="39" name="Oval 43"/>
                  <p:cNvSpPr>
                    <a:spLocks noChangeArrowheads="1"/>
                  </p:cNvSpPr>
                  <p:nvPr/>
                </p:nvSpPr>
                <p:spPr bwMode="auto">
                  <a:xfrm>
                    <a:off x="9088" y="14204"/>
                    <a:ext cx="202" cy="94"/>
                  </a:xfrm>
                  <a:prstGeom prst="ellipse">
                    <a:avLst/>
                  </a:prstGeom>
                  <a:solidFill>
                    <a:srgbClr val="FFFFFF"/>
                  </a:solidFill>
                  <a:ln w="9525">
                    <a:solidFill>
                      <a:srgbClr val="000000"/>
                    </a:solidFill>
                    <a:round/>
                    <a:headEnd/>
                    <a:tailEnd/>
                  </a:ln>
                </p:spPr>
                <p:txBody>
                  <a:bodyPr/>
                  <a:lstStyle/>
                  <a:p>
                    <a:endParaRPr lang="en-US"/>
                  </a:p>
                </p:txBody>
              </p:sp>
              <p:sp>
                <p:nvSpPr>
                  <p:cNvPr id="40" name="Oval 44"/>
                  <p:cNvSpPr>
                    <a:spLocks noChangeArrowheads="1"/>
                  </p:cNvSpPr>
                  <p:nvPr/>
                </p:nvSpPr>
                <p:spPr bwMode="auto">
                  <a:xfrm>
                    <a:off x="9795" y="14204"/>
                    <a:ext cx="201" cy="94"/>
                  </a:xfrm>
                  <a:prstGeom prst="ellipse">
                    <a:avLst/>
                  </a:prstGeom>
                  <a:solidFill>
                    <a:srgbClr val="FFFFFF"/>
                  </a:solidFill>
                  <a:ln w="9525">
                    <a:solidFill>
                      <a:srgbClr val="000000"/>
                    </a:solidFill>
                    <a:round/>
                    <a:headEnd/>
                    <a:tailEnd/>
                  </a:ln>
                </p:spPr>
                <p:txBody>
                  <a:bodyPr/>
                  <a:lstStyle/>
                  <a:p>
                    <a:endParaRPr lang="en-US"/>
                  </a:p>
                </p:txBody>
              </p:sp>
              <p:sp>
                <p:nvSpPr>
                  <p:cNvPr id="41" name="Freeform 45"/>
                  <p:cNvSpPr>
                    <a:spLocks/>
                  </p:cNvSpPr>
                  <p:nvPr/>
                </p:nvSpPr>
                <p:spPr bwMode="auto">
                  <a:xfrm>
                    <a:off x="8987" y="14330"/>
                    <a:ext cx="1110" cy="77"/>
                  </a:xfrm>
                  <a:custGeom>
                    <a:avLst/>
                    <a:gdLst/>
                    <a:ahLst/>
                    <a:cxnLst>
                      <a:cxn ang="0">
                        <a:pos x="0" y="0"/>
                      </a:cxn>
                      <a:cxn ang="0">
                        <a:pos x="291" y="96"/>
                      </a:cxn>
                      <a:cxn ang="0">
                        <a:pos x="606" y="126"/>
                      </a:cxn>
                      <a:cxn ang="0">
                        <a:pos x="921" y="141"/>
                      </a:cxn>
                      <a:cxn ang="0">
                        <a:pos x="1266" y="111"/>
                      </a:cxn>
                      <a:cxn ang="0">
                        <a:pos x="1551" y="81"/>
                      </a:cxn>
                      <a:cxn ang="0">
                        <a:pos x="1881" y="1"/>
                      </a:cxn>
                    </a:cxnLst>
                    <a:rect l="0" t="0" r="r" b="b"/>
                    <a:pathLst>
                      <a:path w="1881" h="141">
                        <a:moveTo>
                          <a:pt x="0" y="0"/>
                        </a:moveTo>
                        <a:lnTo>
                          <a:pt x="291" y="96"/>
                        </a:lnTo>
                        <a:lnTo>
                          <a:pt x="606" y="126"/>
                        </a:lnTo>
                        <a:lnTo>
                          <a:pt x="921" y="141"/>
                        </a:lnTo>
                        <a:lnTo>
                          <a:pt x="1266" y="111"/>
                        </a:lnTo>
                        <a:lnTo>
                          <a:pt x="1551" y="81"/>
                        </a:lnTo>
                        <a:lnTo>
                          <a:pt x="1881" y="1"/>
                        </a:lnTo>
                      </a:path>
                    </a:pathLst>
                  </a:custGeom>
                  <a:noFill/>
                  <a:ln w="9525">
                    <a:solidFill>
                      <a:srgbClr val="000000"/>
                    </a:solidFill>
                    <a:round/>
                    <a:headEnd type="none" w="med" len="med"/>
                    <a:tailEnd type="none" w="med" len="med"/>
                  </a:ln>
                </p:spPr>
                <p:txBody>
                  <a:bodyPr/>
                  <a:lstStyle/>
                  <a:p>
                    <a:endParaRPr lang="en-US"/>
                  </a:p>
                </p:txBody>
              </p:sp>
              <p:sp>
                <p:nvSpPr>
                  <p:cNvPr id="42" name="Freeform 46"/>
                  <p:cNvSpPr>
                    <a:spLocks/>
                  </p:cNvSpPr>
                  <p:nvPr/>
                </p:nvSpPr>
                <p:spPr bwMode="auto">
                  <a:xfrm>
                    <a:off x="9006" y="13452"/>
                    <a:ext cx="912" cy="798"/>
                  </a:xfrm>
                  <a:custGeom>
                    <a:avLst/>
                    <a:gdLst/>
                    <a:ahLst/>
                    <a:cxnLst>
                      <a:cxn ang="0">
                        <a:pos x="1605" y="0"/>
                      </a:cxn>
                      <a:cxn ang="0">
                        <a:pos x="1545" y="285"/>
                      </a:cxn>
                      <a:cxn ang="0">
                        <a:pos x="1425" y="495"/>
                      </a:cxn>
                      <a:cxn ang="0">
                        <a:pos x="1245" y="735"/>
                      </a:cxn>
                      <a:cxn ang="0">
                        <a:pos x="975" y="990"/>
                      </a:cxn>
                      <a:cxn ang="0">
                        <a:pos x="720" y="1185"/>
                      </a:cxn>
                      <a:cxn ang="0">
                        <a:pos x="525" y="1320"/>
                      </a:cxn>
                      <a:cxn ang="0">
                        <a:pos x="345" y="1470"/>
                      </a:cxn>
                      <a:cxn ang="0">
                        <a:pos x="165" y="1665"/>
                      </a:cxn>
                      <a:cxn ang="0">
                        <a:pos x="0" y="1905"/>
                      </a:cxn>
                    </a:cxnLst>
                    <a:rect l="0" t="0" r="r" b="b"/>
                    <a:pathLst>
                      <a:path w="1605" h="1905">
                        <a:moveTo>
                          <a:pt x="1605" y="0"/>
                        </a:moveTo>
                        <a:lnTo>
                          <a:pt x="1545" y="285"/>
                        </a:lnTo>
                        <a:lnTo>
                          <a:pt x="1425" y="495"/>
                        </a:lnTo>
                        <a:lnTo>
                          <a:pt x="1245" y="735"/>
                        </a:lnTo>
                        <a:lnTo>
                          <a:pt x="975" y="990"/>
                        </a:lnTo>
                        <a:lnTo>
                          <a:pt x="720" y="1185"/>
                        </a:lnTo>
                        <a:lnTo>
                          <a:pt x="525" y="1320"/>
                        </a:lnTo>
                        <a:lnTo>
                          <a:pt x="345" y="1470"/>
                        </a:lnTo>
                        <a:lnTo>
                          <a:pt x="165" y="1665"/>
                        </a:lnTo>
                        <a:lnTo>
                          <a:pt x="0" y="1905"/>
                        </a:lnTo>
                      </a:path>
                    </a:pathLst>
                  </a:custGeom>
                  <a:noFill/>
                  <a:ln w="9525">
                    <a:solidFill>
                      <a:srgbClr val="000000"/>
                    </a:solidFill>
                    <a:round/>
                    <a:headEnd type="none" w="med" len="med"/>
                    <a:tailEnd type="none" w="med" len="med"/>
                  </a:ln>
                </p:spPr>
                <p:txBody>
                  <a:bodyPr/>
                  <a:lstStyle/>
                  <a:p>
                    <a:endParaRPr lang="en-US"/>
                  </a:p>
                </p:txBody>
              </p:sp>
              <p:sp>
                <p:nvSpPr>
                  <p:cNvPr id="43" name="Freeform 47"/>
                  <p:cNvSpPr>
                    <a:spLocks/>
                  </p:cNvSpPr>
                  <p:nvPr/>
                </p:nvSpPr>
                <p:spPr bwMode="auto">
                  <a:xfrm flipV="1">
                    <a:off x="9006" y="13432"/>
                    <a:ext cx="1110" cy="77"/>
                  </a:xfrm>
                  <a:custGeom>
                    <a:avLst/>
                    <a:gdLst/>
                    <a:ahLst/>
                    <a:cxnLst>
                      <a:cxn ang="0">
                        <a:pos x="0" y="0"/>
                      </a:cxn>
                      <a:cxn ang="0">
                        <a:pos x="291" y="96"/>
                      </a:cxn>
                      <a:cxn ang="0">
                        <a:pos x="606" y="126"/>
                      </a:cxn>
                      <a:cxn ang="0">
                        <a:pos x="921" y="141"/>
                      </a:cxn>
                      <a:cxn ang="0">
                        <a:pos x="1266" y="111"/>
                      </a:cxn>
                      <a:cxn ang="0">
                        <a:pos x="1551" y="81"/>
                      </a:cxn>
                      <a:cxn ang="0">
                        <a:pos x="1881" y="1"/>
                      </a:cxn>
                    </a:cxnLst>
                    <a:rect l="0" t="0" r="r" b="b"/>
                    <a:pathLst>
                      <a:path w="1881" h="141">
                        <a:moveTo>
                          <a:pt x="0" y="0"/>
                        </a:moveTo>
                        <a:lnTo>
                          <a:pt x="291" y="96"/>
                        </a:lnTo>
                        <a:lnTo>
                          <a:pt x="606" y="126"/>
                        </a:lnTo>
                        <a:lnTo>
                          <a:pt x="921" y="141"/>
                        </a:lnTo>
                        <a:lnTo>
                          <a:pt x="1266" y="111"/>
                        </a:lnTo>
                        <a:lnTo>
                          <a:pt x="1551" y="81"/>
                        </a:lnTo>
                        <a:lnTo>
                          <a:pt x="1881" y="1"/>
                        </a:lnTo>
                      </a:path>
                    </a:pathLst>
                  </a:custGeom>
                  <a:noFill/>
                  <a:ln w="9525">
                    <a:solidFill>
                      <a:srgbClr val="000000"/>
                    </a:solidFill>
                    <a:round/>
                    <a:headEnd type="none" w="med" len="med"/>
                    <a:tailEnd type="none" w="med" len="med"/>
                  </a:ln>
                </p:spPr>
                <p:txBody>
                  <a:bodyPr/>
                  <a:lstStyle/>
                  <a:p>
                    <a:endParaRPr lang="en-US"/>
                  </a:p>
                </p:txBody>
              </p:sp>
            </p:grpSp>
            <p:sp>
              <p:nvSpPr>
                <p:cNvPr id="22" name="Line 48"/>
                <p:cNvSpPr>
                  <a:spLocks noChangeShapeType="1"/>
                </p:cNvSpPr>
                <p:nvPr/>
              </p:nvSpPr>
              <p:spPr bwMode="auto">
                <a:xfrm>
                  <a:off x="7923" y="10602"/>
                  <a:ext cx="0" cy="627"/>
                </a:xfrm>
                <a:prstGeom prst="line">
                  <a:avLst/>
                </a:prstGeom>
                <a:noFill/>
                <a:ln w="19050">
                  <a:solidFill>
                    <a:srgbClr val="000000"/>
                  </a:solidFill>
                  <a:round/>
                  <a:headEnd/>
                  <a:tailEnd type="triangle" w="med" len="med"/>
                </a:ln>
              </p:spPr>
              <p:txBody>
                <a:bodyPr/>
                <a:lstStyle/>
                <a:p>
                  <a:endParaRPr lang="en-US"/>
                </a:p>
              </p:txBody>
            </p:sp>
            <p:sp>
              <p:nvSpPr>
                <p:cNvPr id="23" name="Line 49"/>
                <p:cNvSpPr>
                  <a:spLocks noChangeShapeType="1"/>
                </p:cNvSpPr>
                <p:nvPr/>
              </p:nvSpPr>
              <p:spPr bwMode="auto">
                <a:xfrm>
                  <a:off x="7936" y="11798"/>
                  <a:ext cx="0" cy="400"/>
                </a:xfrm>
                <a:prstGeom prst="line">
                  <a:avLst/>
                </a:prstGeom>
                <a:noFill/>
                <a:ln w="19050">
                  <a:solidFill>
                    <a:srgbClr val="000000"/>
                  </a:solidFill>
                  <a:round/>
                  <a:headEnd/>
                  <a:tailEnd type="triangle" w="med" len="med"/>
                </a:ln>
              </p:spPr>
              <p:txBody>
                <a:bodyPr/>
                <a:lstStyle/>
                <a:p>
                  <a:endParaRPr lang="en-US"/>
                </a:p>
              </p:txBody>
            </p:sp>
            <p:sp>
              <p:nvSpPr>
                <p:cNvPr id="24" name="Line 50"/>
                <p:cNvSpPr>
                  <a:spLocks noChangeShapeType="1"/>
                </p:cNvSpPr>
                <p:nvPr/>
              </p:nvSpPr>
              <p:spPr bwMode="auto">
                <a:xfrm>
                  <a:off x="5570" y="10275"/>
                  <a:ext cx="500" cy="400"/>
                </a:xfrm>
                <a:prstGeom prst="line">
                  <a:avLst/>
                </a:prstGeom>
                <a:noFill/>
                <a:ln w="19050">
                  <a:solidFill>
                    <a:srgbClr val="000000"/>
                  </a:solidFill>
                  <a:round/>
                  <a:headEnd type="triangle" w="med" len="med"/>
                  <a:tailEnd/>
                </a:ln>
              </p:spPr>
              <p:txBody>
                <a:bodyPr/>
                <a:lstStyle/>
                <a:p>
                  <a:endParaRPr lang="en-US"/>
                </a:p>
              </p:txBody>
            </p:sp>
            <p:sp>
              <p:nvSpPr>
                <p:cNvPr id="25" name="Line 51"/>
                <p:cNvSpPr>
                  <a:spLocks noChangeShapeType="1"/>
                </p:cNvSpPr>
                <p:nvPr/>
              </p:nvSpPr>
              <p:spPr bwMode="auto">
                <a:xfrm>
                  <a:off x="6099" y="10659"/>
                  <a:ext cx="0" cy="570"/>
                </a:xfrm>
                <a:prstGeom prst="line">
                  <a:avLst/>
                </a:prstGeom>
                <a:noFill/>
                <a:ln w="19050">
                  <a:solidFill>
                    <a:srgbClr val="000000"/>
                  </a:solidFill>
                  <a:round/>
                  <a:headEnd/>
                  <a:tailEnd/>
                </a:ln>
              </p:spPr>
              <p:txBody>
                <a:bodyPr/>
                <a:lstStyle/>
                <a:p>
                  <a:endParaRPr lang="en-US"/>
                </a:p>
              </p:txBody>
            </p:sp>
            <p:sp>
              <p:nvSpPr>
                <p:cNvPr id="26" name="Line 52"/>
                <p:cNvSpPr>
                  <a:spLocks noChangeShapeType="1"/>
                </p:cNvSpPr>
                <p:nvPr/>
              </p:nvSpPr>
              <p:spPr bwMode="auto">
                <a:xfrm>
                  <a:off x="6099" y="11799"/>
                  <a:ext cx="0" cy="855"/>
                </a:xfrm>
                <a:prstGeom prst="line">
                  <a:avLst/>
                </a:prstGeom>
                <a:noFill/>
                <a:ln w="19050">
                  <a:solidFill>
                    <a:srgbClr val="000000"/>
                  </a:solidFill>
                  <a:round/>
                  <a:headEnd/>
                  <a:tailEnd/>
                </a:ln>
              </p:spPr>
              <p:txBody>
                <a:bodyPr/>
                <a:lstStyle/>
                <a:p>
                  <a:endParaRPr lang="en-US"/>
                </a:p>
              </p:txBody>
            </p:sp>
            <p:sp>
              <p:nvSpPr>
                <p:cNvPr id="27" name="Line 53"/>
                <p:cNvSpPr>
                  <a:spLocks noChangeShapeType="1"/>
                </p:cNvSpPr>
                <p:nvPr/>
              </p:nvSpPr>
              <p:spPr bwMode="auto">
                <a:xfrm>
                  <a:off x="6070" y="12653"/>
                  <a:ext cx="1047" cy="400"/>
                </a:xfrm>
                <a:prstGeom prst="line">
                  <a:avLst/>
                </a:prstGeom>
                <a:noFill/>
                <a:ln w="19050">
                  <a:solidFill>
                    <a:srgbClr val="000000"/>
                  </a:solidFill>
                  <a:round/>
                  <a:headEnd/>
                  <a:tailEnd type="triangle" w="med" len="med"/>
                </a:ln>
              </p:spPr>
              <p:txBody>
                <a:bodyPr/>
                <a:lstStyle/>
                <a:p>
                  <a:endParaRPr lang="en-US"/>
                </a:p>
              </p:txBody>
            </p:sp>
            <p:grpSp>
              <p:nvGrpSpPr>
                <p:cNvPr id="30" name="Group 54"/>
                <p:cNvGrpSpPr>
                  <a:grpSpLocks/>
                </p:cNvGrpSpPr>
                <p:nvPr/>
              </p:nvGrpSpPr>
              <p:grpSpPr bwMode="auto">
                <a:xfrm>
                  <a:off x="9234" y="9918"/>
                  <a:ext cx="1026" cy="399"/>
                  <a:chOff x="9462" y="9747"/>
                  <a:chExt cx="1026" cy="399"/>
                </a:xfrm>
              </p:grpSpPr>
              <p:sp>
                <p:nvSpPr>
                  <p:cNvPr id="35" name="Rectangle 55"/>
                  <p:cNvSpPr>
                    <a:spLocks noChangeArrowheads="1"/>
                  </p:cNvSpPr>
                  <p:nvPr/>
                </p:nvSpPr>
                <p:spPr bwMode="auto">
                  <a:xfrm>
                    <a:off x="9462" y="9804"/>
                    <a:ext cx="912" cy="342"/>
                  </a:xfrm>
                  <a:prstGeom prst="rect">
                    <a:avLst/>
                  </a:prstGeom>
                  <a:solidFill>
                    <a:srgbClr val="FFFFFF"/>
                  </a:solidFill>
                  <a:ln w="9525">
                    <a:solidFill>
                      <a:srgbClr val="000000"/>
                    </a:solidFill>
                    <a:miter lim="800000"/>
                    <a:headEnd/>
                    <a:tailEnd/>
                  </a:ln>
                </p:spPr>
                <p:txBody>
                  <a:bodyPr/>
                  <a:lstStyle/>
                  <a:p>
                    <a:endParaRPr lang="en-US"/>
                  </a:p>
                </p:txBody>
              </p:sp>
              <p:sp>
                <p:nvSpPr>
                  <p:cNvPr id="36" name="Text Box 56"/>
                  <p:cNvSpPr txBox="1">
                    <a:spLocks noChangeArrowheads="1"/>
                  </p:cNvSpPr>
                  <p:nvPr/>
                </p:nvSpPr>
                <p:spPr bwMode="auto">
                  <a:xfrm>
                    <a:off x="9462" y="9747"/>
                    <a:ext cx="1026" cy="399"/>
                  </a:xfrm>
                  <a:prstGeom prst="rect">
                    <a:avLst/>
                  </a:prstGeom>
                  <a:noFill/>
                  <a:ln w="9525">
                    <a:noFill/>
                    <a:miter lim="800000"/>
                    <a:headEnd/>
                    <a:tailEnd/>
                  </a:ln>
                </p:spPr>
                <p:txBody>
                  <a:bodyPr/>
                  <a:lstStyle/>
                  <a:p>
                    <a:r>
                      <a:rPr lang="en-US" sz="1400" b="1" dirty="0" smtClean="0">
                        <a:solidFill>
                          <a:srgbClr val="FF0000"/>
                        </a:solidFill>
                      </a:rPr>
                      <a:t>A</a:t>
                    </a:r>
                    <a:r>
                      <a:rPr lang="sr-Latn-RS" sz="1400" b="1" dirty="0" smtClean="0">
                        <a:solidFill>
                          <a:srgbClr val="FF0000"/>
                        </a:solidFill>
                      </a:rPr>
                      <a:t> mod</a:t>
                    </a:r>
                    <a:endParaRPr lang="en-US" sz="1400" b="1" dirty="0">
                      <a:solidFill>
                        <a:srgbClr val="FF0000"/>
                      </a:solidFill>
                    </a:endParaRPr>
                  </a:p>
                </p:txBody>
              </p:sp>
            </p:grpSp>
            <p:grpSp>
              <p:nvGrpSpPr>
                <p:cNvPr id="38" name="Group 57"/>
                <p:cNvGrpSpPr>
                  <a:grpSpLocks/>
                </p:cNvGrpSpPr>
                <p:nvPr/>
              </p:nvGrpSpPr>
              <p:grpSpPr bwMode="auto">
                <a:xfrm>
                  <a:off x="9234" y="11286"/>
                  <a:ext cx="1026" cy="399"/>
                  <a:chOff x="9234" y="11286"/>
                  <a:chExt cx="1026" cy="399"/>
                </a:xfrm>
              </p:grpSpPr>
              <p:sp>
                <p:nvSpPr>
                  <p:cNvPr id="33" name="Rectangle 58"/>
                  <p:cNvSpPr>
                    <a:spLocks noChangeArrowheads="1"/>
                  </p:cNvSpPr>
                  <p:nvPr/>
                </p:nvSpPr>
                <p:spPr bwMode="auto">
                  <a:xfrm>
                    <a:off x="9234" y="11343"/>
                    <a:ext cx="912" cy="342"/>
                  </a:xfrm>
                  <a:prstGeom prst="rect">
                    <a:avLst/>
                  </a:prstGeom>
                  <a:solidFill>
                    <a:srgbClr val="FFFFFF"/>
                  </a:solidFill>
                  <a:ln w="9525">
                    <a:solidFill>
                      <a:srgbClr val="000000"/>
                    </a:solidFill>
                    <a:miter lim="800000"/>
                    <a:headEnd/>
                    <a:tailEnd/>
                  </a:ln>
                </p:spPr>
                <p:txBody>
                  <a:bodyPr/>
                  <a:lstStyle/>
                  <a:p>
                    <a:endParaRPr lang="en-US"/>
                  </a:p>
                </p:txBody>
              </p:sp>
              <p:sp>
                <p:nvSpPr>
                  <p:cNvPr id="34" name="Text Box 59"/>
                  <p:cNvSpPr txBox="1">
                    <a:spLocks noChangeArrowheads="1"/>
                  </p:cNvSpPr>
                  <p:nvPr/>
                </p:nvSpPr>
                <p:spPr bwMode="auto">
                  <a:xfrm>
                    <a:off x="9234" y="11286"/>
                    <a:ext cx="1026" cy="399"/>
                  </a:xfrm>
                  <a:prstGeom prst="rect">
                    <a:avLst/>
                  </a:prstGeom>
                  <a:noFill/>
                  <a:ln w="9525">
                    <a:noFill/>
                    <a:miter lim="800000"/>
                    <a:headEnd/>
                    <a:tailEnd/>
                  </a:ln>
                </p:spPr>
                <p:txBody>
                  <a:bodyPr/>
                  <a:lstStyle/>
                  <a:p>
                    <a:r>
                      <a:rPr lang="en-US" sz="1400" b="1" dirty="0" smtClean="0">
                        <a:solidFill>
                          <a:srgbClr val="FF0000"/>
                        </a:solidFill>
                      </a:rPr>
                      <a:t>B</a:t>
                    </a:r>
                    <a:r>
                      <a:rPr lang="sr-Latn-RS" sz="1400" b="1" dirty="0" smtClean="0">
                        <a:solidFill>
                          <a:srgbClr val="FF0000"/>
                        </a:solidFill>
                      </a:rPr>
                      <a:t> mod</a:t>
                    </a:r>
                    <a:endParaRPr lang="en-US" sz="1400" b="1" dirty="0">
                      <a:solidFill>
                        <a:srgbClr val="FF0000"/>
                      </a:solidFill>
                    </a:endParaRPr>
                  </a:p>
                </p:txBody>
              </p:sp>
            </p:grpSp>
            <p:grpSp>
              <p:nvGrpSpPr>
                <p:cNvPr id="56" name="Group 60"/>
                <p:cNvGrpSpPr>
                  <a:grpSpLocks/>
                </p:cNvGrpSpPr>
                <p:nvPr/>
              </p:nvGrpSpPr>
              <p:grpSpPr bwMode="auto">
                <a:xfrm>
                  <a:off x="9006" y="12825"/>
                  <a:ext cx="1425" cy="855"/>
                  <a:chOff x="9177" y="12825"/>
                  <a:chExt cx="1425" cy="855"/>
                </a:xfrm>
              </p:grpSpPr>
              <p:sp>
                <p:nvSpPr>
                  <p:cNvPr id="31" name="Rectangle 61"/>
                  <p:cNvSpPr>
                    <a:spLocks noChangeArrowheads="1"/>
                  </p:cNvSpPr>
                  <p:nvPr/>
                </p:nvSpPr>
                <p:spPr bwMode="auto">
                  <a:xfrm>
                    <a:off x="9177" y="12825"/>
                    <a:ext cx="1368" cy="627"/>
                  </a:xfrm>
                  <a:prstGeom prst="rect">
                    <a:avLst/>
                  </a:prstGeom>
                  <a:solidFill>
                    <a:srgbClr val="FFFFFF"/>
                  </a:solidFill>
                  <a:ln w="9525">
                    <a:solidFill>
                      <a:srgbClr val="000000"/>
                    </a:solidFill>
                    <a:miter lim="800000"/>
                    <a:headEnd/>
                    <a:tailEnd/>
                  </a:ln>
                </p:spPr>
                <p:txBody>
                  <a:bodyPr/>
                  <a:lstStyle/>
                  <a:p>
                    <a:endParaRPr lang="en-US"/>
                  </a:p>
                </p:txBody>
              </p:sp>
              <p:sp>
                <p:nvSpPr>
                  <p:cNvPr id="32" name="Text Box 62"/>
                  <p:cNvSpPr txBox="1">
                    <a:spLocks noChangeArrowheads="1"/>
                  </p:cNvSpPr>
                  <p:nvPr/>
                </p:nvSpPr>
                <p:spPr bwMode="auto">
                  <a:xfrm>
                    <a:off x="9177" y="12825"/>
                    <a:ext cx="1425" cy="855"/>
                  </a:xfrm>
                  <a:prstGeom prst="rect">
                    <a:avLst/>
                  </a:prstGeom>
                  <a:noFill/>
                  <a:ln w="9525">
                    <a:noFill/>
                    <a:miter lim="800000"/>
                    <a:headEnd/>
                    <a:tailEnd/>
                  </a:ln>
                </p:spPr>
                <p:txBody>
                  <a:bodyPr/>
                  <a:lstStyle/>
                  <a:p>
                    <a:pPr algn="ctr"/>
                    <a:endParaRPr lang="sr-Latn-CS" sz="800" b="1" dirty="0">
                      <a:solidFill>
                        <a:srgbClr val="FF0000"/>
                      </a:solidFill>
                    </a:endParaRPr>
                  </a:p>
                  <a:p>
                    <a:pPr algn="ctr"/>
                    <a:r>
                      <a:rPr lang="sr-Latn-CS" sz="1400" b="1" dirty="0">
                        <a:solidFill>
                          <a:srgbClr val="FF0000"/>
                        </a:solidFill>
                      </a:rPr>
                      <a:t>2D</a:t>
                    </a:r>
                    <a:r>
                      <a:rPr lang="en-US" sz="1400" b="1" dirty="0">
                        <a:solidFill>
                          <a:srgbClr val="FF0000"/>
                        </a:solidFill>
                      </a:rPr>
                      <a:t> </a:t>
                    </a:r>
                    <a:r>
                      <a:rPr lang="en-US" sz="1400" b="1" dirty="0" smtClean="0">
                        <a:solidFill>
                          <a:srgbClr val="FF0000"/>
                        </a:solidFill>
                      </a:rPr>
                      <a:t>B</a:t>
                    </a:r>
                    <a:r>
                      <a:rPr lang="sr-Latn-RS" sz="1400" b="1" dirty="0" smtClean="0">
                        <a:solidFill>
                          <a:srgbClr val="FF0000"/>
                        </a:solidFill>
                      </a:rPr>
                      <a:t> mod</a:t>
                    </a:r>
                    <a:endParaRPr lang="en-US" sz="1400" b="1" dirty="0">
                      <a:solidFill>
                        <a:srgbClr val="FF0000"/>
                      </a:solidFill>
                    </a:endParaRPr>
                  </a:p>
                </p:txBody>
              </p:sp>
            </p:grpSp>
          </p:grpSp>
          <p:sp>
            <p:nvSpPr>
              <p:cNvPr id="8" name="Text Box 63"/>
              <p:cNvSpPr txBox="1">
                <a:spLocks noChangeArrowheads="1"/>
              </p:cNvSpPr>
              <p:nvPr/>
            </p:nvSpPr>
            <p:spPr bwMode="auto">
              <a:xfrm>
                <a:off x="2565" y="9747"/>
                <a:ext cx="1881" cy="456"/>
              </a:xfrm>
              <a:prstGeom prst="rect">
                <a:avLst/>
              </a:prstGeom>
              <a:noFill/>
              <a:ln w="9525">
                <a:noFill/>
                <a:miter lim="800000"/>
                <a:headEnd/>
                <a:tailEnd/>
              </a:ln>
            </p:spPr>
            <p:txBody>
              <a:bodyPr/>
              <a:lstStyle/>
              <a:p>
                <a:r>
                  <a:rPr lang="en-US" sz="1400" b="1">
                    <a:solidFill>
                      <a:srgbClr val="0033CC"/>
                    </a:solidFill>
                  </a:rPr>
                  <a:t>granice skeniranja</a:t>
                </a:r>
              </a:p>
            </p:txBody>
          </p:sp>
          <p:sp>
            <p:nvSpPr>
              <p:cNvPr id="9" name="Line 64"/>
              <p:cNvSpPr>
                <a:spLocks noChangeShapeType="1"/>
              </p:cNvSpPr>
              <p:nvPr/>
            </p:nvSpPr>
            <p:spPr bwMode="auto">
              <a:xfrm>
                <a:off x="3477" y="10032"/>
                <a:ext cx="114" cy="228"/>
              </a:xfrm>
              <a:prstGeom prst="line">
                <a:avLst/>
              </a:prstGeom>
              <a:noFill/>
              <a:ln w="9525">
                <a:solidFill>
                  <a:srgbClr val="000000"/>
                </a:solidFill>
                <a:round/>
                <a:headEnd/>
                <a:tailEnd/>
              </a:ln>
            </p:spPr>
            <p:txBody>
              <a:bodyPr/>
              <a:lstStyle/>
              <a:p>
                <a:endParaRPr lang="en-US"/>
              </a:p>
            </p:txBody>
          </p:sp>
          <p:sp>
            <p:nvSpPr>
              <p:cNvPr id="10" name="Text Box 65"/>
              <p:cNvSpPr txBox="1">
                <a:spLocks noChangeArrowheads="1"/>
              </p:cNvSpPr>
              <p:nvPr/>
            </p:nvSpPr>
            <p:spPr bwMode="auto">
              <a:xfrm>
                <a:off x="4389" y="10032"/>
                <a:ext cx="855" cy="456"/>
              </a:xfrm>
              <a:prstGeom prst="rect">
                <a:avLst/>
              </a:prstGeom>
              <a:noFill/>
              <a:ln w="9525">
                <a:noFill/>
                <a:miter lim="800000"/>
                <a:headEnd/>
                <a:tailEnd/>
              </a:ln>
            </p:spPr>
            <p:txBody>
              <a:bodyPr/>
              <a:lstStyle/>
              <a:p>
                <a:r>
                  <a:rPr lang="en-US" sz="1400" b="1">
                    <a:solidFill>
                      <a:srgbClr val="0033CC"/>
                    </a:solidFill>
                  </a:rPr>
                  <a:t>sonda</a:t>
                </a:r>
              </a:p>
            </p:txBody>
          </p:sp>
        </p:grpSp>
        <p:sp>
          <p:nvSpPr>
            <p:cNvPr id="6" name="Text Box 66"/>
            <p:cNvSpPr txBox="1">
              <a:spLocks noChangeArrowheads="1"/>
            </p:cNvSpPr>
            <p:nvPr/>
          </p:nvSpPr>
          <p:spPr bwMode="auto">
            <a:xfrm>
              <a:off x="5472" y="8550"/>
              <a:ext cx="1140" cy="513"/>
            </a:xfrm>
            <a:prstGeom prst="rect">
              <a:avLst/>
            </a:prstGeom>
            <a:noFill/>
            <a:ln w="9525">
              <a:noFill/>
              <a:miter lim="800000"/>
              <a:headEnd/>
              <a:tailEnd/>
            </a:ln>
          </p:spPr>
          <p:txBody>
            <a:bodyPr/>
            <a:lstStyle/>
            <a:p>
              <a:endParaRPr lang="en-US"/>
            </a:p>
          </p:txBody>
        </p:sp>
      </p:grpSp>
      <p:sp>
        <p:nvSpPr>
          <p:cNvPr id="67" name="TextBox 66"/>
          <p:cNvSpPr txBox="1"/>
          <p:nvPr/>
        </p:nvSpPr>
        <p:spPr>
          <a:xfrm>
            <a:off x="228600" y="5657671"/>
            <a:ext cx="8893140" cy="1477328"/>
          </a:xfrm>
          <a:prstGeom prst="rect">
            <a:avLst/>
          </a:prstGeom>
          <a:noFill/>
        </p:spPr>
        <p:txBody>
          <a:bodyPr wrap="none" rtlCol="0">
            <a:spAutoFit/>
          </a:bodyPr>
          <a:lstStyle/>
          <a:p>
            <a:r>
              <a:rPr lang="sr-Latn-CS" dirty="0" smtClean="0">
                <a:solidFill>
                  <a:schemeClr val="tx1">
                    <a:lumMod val="95000"/>
                    <a:lumOff val="5000"/>
                  </a:schemeClr>
                </a:solidFill>
              </a:rPr>
              <a:t>2</a:t>
            </a:r>
            <a:r>
              <a:rPr lang="en-US" dirty="0" smtClean="0">
                <a:solidFill>
                  <a:schemeClr val="tx1">
                    <a:lumMod val="95000"/>
                    <a:lumOff val="5000"/>
                  </a:schemeClr>
                </a:solidFill>
              </a:rPr>
              <a:t>D B</a:t>
            </a:r>
            <a:r>
              <a:rPr lang="sr-Latn-RS" dirty="0" smtClean="0">
                <a:solidFill>
                  <a:schemeClr val="tx1">
                    <a:lumMod val="95000"/>
                    <a:lumOff val="5000"/>
                  </a:schemeClr>
                </a:solidFill>
              </a:rPr>
              <a:t> mod</a:t>
            </a:r>
            <a:r>
              <a:rPr lang="en-US" dirty="0" smtClean="0">
                <a:solidFill>
                  <a:schemeClr val="tx1">
                    <a:lumMod val="95000"/>
                    <a:lumOff val="5000"/>
                  </a:schemeClr>
                </a:solidFill>
              </a:rPr>
              <a:t> tehnika ima najveću primenu, gde daje informacije o razvoju fetusa, </a:t>
            </a:r>
            <a:endParaRPr lang="sr-Latn-RS" dirty="0" smtClean="0">
              <a:solidFill>
                <a:schemeClr val="tx1">
                  <a:lumMod val="95000"/>
                  <a:lumOff val="5000"/>
                </a:schemeClr>
              </a:solidFill>
            </a:endParaRPr>
          </a:p>
          <a:p>
            <a:r>
              <a:rPr lang="en-US" dirty="0" smtClean="0">
                <a:solidFill>
                  <a:schemeClr val="tx1">
                    <a:lumMod val="95000"/>
                    <a:lumOff val="5000"/>
                  </a:schemeClr>
                </a:solidFill>
              </a:rPr>
              <a:t>položaju placente i anatomiji fetusa</a:t>
            </a:r>
            <a:r>
              <a:rPr lang="sr-Latn-CS" dirty="0" smtClean="0">
                <a:solidFill>
                  <a:schemeClr val="tx1">
                    <a:lumMod val="95000"/>
                    <a:lumOff val="5000"/>
                  </a:schemeClr>
                </a:solidFill>
              </a:rPr>
              <a:t>,</a:t>
            </a:r>
            <a:r>
              <a:rPr lang="en-US" dirty="0" smtClean="0">
                <a:solidFill>
                  <a:schemeClr val="tx1">
                    <a:lumMod val="95000"/>
                    <a:lumOff val="5000"/>
                  </a:schemeClr>
                </a:solidFill>
              </a:rPr>
              <a:t> u vizuelizaciji jetre, bubrega, bešike, pankreasa, tiroidne </a:t>
            </a:r>
            <a:endParaRPr lang="sr-Latn-RS" dirty="0" smtClean="0">
              <a:solidFill>
                <a:schemeClr val="tx1">
                  <a:lumMod val="95000"/>
                  <a:lumOff val="5000"/>
                </a:schemeClr>
              </a:solidFill>
            </a:endParaRPr>
          </a:p>
          <a:p>
            <a:r>
              <a:rPr lang="en-US" dirty="0" smtClean="0">
                <a:solidFill>
                  <a:schemeClr val="tx1">
                    <a:lumMod val="95000"/>
                    <a:lumOff val="5000"/>
                  </a:schemeClr>
                </a:solidFill>
              </a:rPr>
              <a:t>žlezde, oka, dojke i krvnih sudova. Moguće je detektovanje lezija </a:t>
            </a:r>
            <a:r>
              <a:rPr lang="sr-Latn-CS" dirty="0" smtClean="0">
                <a:solidFill>
                  <a:schemeClr val="tx1">
                    <a:lumMod val="95000"/>
                    <a:lumOff val="5000"/>
                  </a:schemeClr>
                </a:solidFill>
              </a:rPr>
              <a:t>(</a:t>
            </a:r>
            <a:r>
              <a:rPr lang="en-US" dirty="0" smtClean="0">
                <a:solidFill>
                  <a:schemeClr val="tx1">
                    <a:lumMod val="95000"/>
                    <a:lumOff val="5000"/>
                  </a:schemeClr>
                </a:solidFill>
              </a:rPr>
              <a:t>mogu se uočiti razlike</a:t>
            </a:r>
            <a:endParaRPr lang="sr-Latn-RS" dirty="0" smtClean="0">
              <a:solidFill>
                <a:schemeClr val="tx1">
                  <a:lumMod val="95000"/>
                  <a:lumOff val="5000"/>
                </a:schemeClr>
              </a:solidFill>
            </a:endParaRPr>
          </a:p>
          <a:p>
            <a:r>
              <a:rPr lang="en-US" dirty="0" smtClean="0">
                <a:solidFill>
                  <a:schemeClr val="tx1">
                    <a:lumMod val="95000"/>
                    <a:lumOff val="5000"/>
                  </a:schemeClr>
                </a:solidFill>
              </a:rPr>
              <a:t> između čvrstog tumora i tečne ciste</a:t>
            </a:r>
            <a:r>
              <a:rPr lang="sr-Latn-CS" dirty="0" smtClean="0">
                <a:solidFill>
                  <a:schemeClr val="tx1">
                    <a:lumMod val="95000"/>
                    <a:lumOff val="5000"/>
                  </a:schemeClr>
                </a:solidFill>
              </a:rPr>
              <a:t>)</a:t>
            </a:r>
            <a:r>
              <a:rPr lang="en-US" dirty="0" smtClean="0">
                <a:solidFill>
                  <a:schemeClr val="tx1">
                    <a:lumMod val="95000"/>
                    <a:lumOff val="5000"/>
                  </a:schemeClr>
                </a:solidFill>
              </a:rPr>
              <a:t>. </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440363"/>
          </a:xfrm>
        </p:spPr>
        <p:txBody>
          <a:bodyPr/>
          <a:lstStyle/>
          <a:p>
            <a:endParaRPr lang="en-US" dirty="0"/>
          </a:p>
        </p:txBody>
      </p:sp>
      <p:pic>
        <p:nvPicPr>
          <p:cNvPr id="9218" name="Picture 2" descr="C:\Users\ivank\OneDrive\Desktop\download.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M mod (Motion mode)</a:t>
            </a:r>
            <a:endParaRPr lang="en-US" dirty="0"/>
          </a:p>
        </p:txBody>
      </p:sp>
      <p:sp>
        <p:nvSpPr>
          <p:cNvPr id="3" name="Content Placeholder 2"/>
          <p:cNvSpPr>
            <a:spLocks noGrp="1"/>
          </p:cNvSpPr>
          <p:nvPr>
            <p:ph idx="1"/>
          </p:nvPr>
        </p:nvSpPr>
        <p:spPr>
          <a:xfrm>
            <a:off x="457200" y="1600201"/>
            <a:ext cx="8229600" cy="2057400"/>
          </a:xfrm>
        </p:spPr>
        <p:txBody>
          <a:bodyPr>
            <a:normAutofit fontScale="62500" lnSpcReduction="20000"/>
          </a:bodyPr>
          <a:lstStyle/>
          <a:p>
            <a:r>
              <a:rPr lang="en-US" dirty="0" smtClean="0"/>
              <a:t>Princip rada sličan A modu </a:t>
            </a:r>
            <a:endParaRPr lang="sr-Latn-RS" dirty="0" smtClean="0"/>
          </a:p>
          <a:p>
            <a:r>
              <a:rPr lang="en-US" dirty="0" smtClean="0"/>
              <a:t>Posmatraju se dinamički procesi </a:t>
            </a:r>
            <a:endParaRPr lang="sr-Latn-RS" dirty="0" smtClean="0"/>
          </a:p>
          <a:p>
            <a:pPr>
              <a:buNone/>
            </a:pPr>
            <a:r>
              <a:rPr lang="sr-Latn-RS" dirty="0" smtClean="0"/>
              <a:t>		</a:t>
            </a:r>
            <a:r>
              <a:rPr lang="en-US" sz="2900" dirty="0" smtClean="0"/>
              <a:t>– Stacionarni delovi imaju stalno mesto na ekranu </a:t>
            </a:r>
            <a:endParaRPr lang="sr-Latn-RS" sz="2900" dirty="0" smtClean="0"/>
          </a:p>
          <a:p>
            <a:pPr>
              <a:buNone/>
            </a:pPr>
            <a:r>
              <a:rPr lang="sr-Latn-RS" sz="2900" dirty="0" smtClean="0"/>
              <a:t>		</a:t>
            </a:r>
            <a:r>
              <a:rPr lang="en-US" sz="2900" dirty="0" smtClean="0"/>
              <a:t>– Pomični delovi imaju promenljivo mesto</a:t>
            </a:r>
            <a:endParaRPr lang="sl-SI" sz="2900" dirty="0" smtClean="0"/>
          </a:p>
          <a:p>
            <a:r>
              <a:rPr lang="sl-SI" dirty="0" smtClean="0"/>
              <a:t>M mod se koristi u ispitivanju kretanja bioloških struktura. Koristi se za ispitivanje širenja i skupljanja krvnih sudova pri proticanju krvi kroz njih, za praćenje pomeranja zidova srca u toku srčane aktivnosti i sl.</a:t>
            </a:r>
            <a:endParaRPr lang="en-US" dirty="0" smtClean="0"/>
          </a:p>
          <a:p>
            <a:endParaRPr lang="en-US" dirty="0"/>
          </a:p>
        </p:txBody>
      </p:sp>
      <p:grpSp>
        <p:nvGrpSpPr>
          <p:cNvPr id="4" name="Group 122"/>
          <p:cNvGrpSpPr>
            <a:grpSpLocks/>
          </p:cNvGrpSpPr>
          <p:nvPr/>
        </p:nvGrpSpPr>
        <p:grpSpPr bwMode="auto">
          <a:xfrm>
            <a:off x="1143000" y="3962400"/>
            <a:ext cx="6248400" cy="2416175"/>
            <a:chOff x="768" y="1824"/>
            <a:chExt cx="3936" cy="1522"/>
          </a:xfrm>
        </p:grpSpPr>
        <p:grpSp>
          <p:nvGrpSpPr>
            <p:cNvPr id="5" name="Group 5"/>
            <p:cNvGrpSpPr>
              <a:grpSpLocks/>
            </p:cNvGrpSpPr>
            <p:nvPr/>
          </p:nvGrpSpPr>
          <p:grpSpPr bwMode="auto">
            <a:xfrm>
              <a:off x="972" y="2447"/>
              <a:ext cx="970" cy="898"/>
              <a:chOff x="2337" y="7980"/>
              <a:chExt cx="2166" cy="2052"/>
            </a:xfrm>
          </p:grpSpPr>
          <p:sp>
            <p:nvSpPr>
              <p:cNvPr id="116" name="Oval 6"/>
              <p:cNvSpPr>
                <a:spLocks noChangeArrowheads="1"/>
              </p:cNvSpPr>
              <p:nvPr/>
            </p:nvSpPr>
            <p:spPr bwMode="auto">
              <a:xfrm>
                <a:off x="2337" y="7980"/>
                <a:ext cx="2166" cy="2052"/>
              </a:xfrm>
              <a:prstGeom prst="ellipse">
                <a:avLst/>
              </a:prstGeom>
              <a:solidFill>
                <a:srgbClr val="FFFFFF"/>
              </a:solidFill>
              <a:ln w="9525">
                <a:solidFill>
                  <a:srgbClr val="000000"/>
                </a:solidFill>
                <a:round/>
                <a:headEnd/>
                <a:tailEnd/>
              </a:ln>
            </p:spPr>
            <p:txBody>
              <a:bodyPr/>
              <a:lstStyle/>
              <a:p>
                <a:endParaRPr lang="en-US"/>
              </a:p>
            </p:txBody>
          </p:sp>
          <p:sp>
            <p:nvSpPr>
              <p:cNvPr id="117" name="Oval 7"/>
              <p:cNvSpPr>
                <a:spLocks noChangeArrowheads="1"/>
              </p:cNvSpPr>
              <p:nvPr/>
            </p:nvSpPr>
            <p:spPr bwMode="auto">
              <a:xfrm>
                <a:off x="2451" y="9177"/>
                <a:ext cx="114" cy="114"/>
              </a:xfrm>
              <a:prstGeom prst="ellipse">
                <a:avLst/>
              </a:prstGeom>
              <a:solidFill>
                <a:srgbClr val="333333"/>
              </a:solidFill>
              <a:ln w="9525">
                <a:solidFill>
                  <a:srgbClr val="000000"/>
                </a:solidFill>
                <a:round/>
                <a:headEnd/>
                <a:tailEnd/>
              </a:ln>
            </p:spPr>
            <p:txBody>
              <a:bodyPr/>
              <a:lstStyle/>
              <a:p>
                <a:endParaRPr lang="en-US"/>
              </a:p>
            </p:txBody>
          </p:sp>
          <p:sp>
            <p:nvSpPr>
              <p:cNvPr id="118" name="Oval 8"/>
              <p:cNvSpPr>
                <a:spLocks noChangeArrowheads="1"/>
              </p:cNvSpPr>
              <p:nvPr/>
            </p:nvSpPr>
            <p:spPr bwMode="auto">
              <a:xfrm>
                <a:off x="4275" y="9177"/>
                <a:ext cx="114" cy="114"/>
              </a:xfrm>
              <a:prstGeom prst="ellipse">
                <a:avLst/>
              </a:prstGeom>
              <a:solidFill>
                <a:srgbClr val="333333"/>
              </a:solidFill>
              <a:ln w="9525">
                <a:solidFill>
                  <a:srgbClr val="000000"/>
                </a:solidFill>
                <a:round/>
                <a:headEnd/>
                <a:tailEnd/>
              </a:ln>
            </p:spPr>
            <p:txBody>
              <a:bodyPr/>
              <a:lstStyle/>
              <a:p>
                <a:endParaRPr lang="en-US"/>
              </a:p>
            </p:txBody>
          </p:sp>
          <p:sp>
            <p:nvSpPr>
              <p:cNvPr id="119" name="Line 9"/>
              <p:cNvSpPr>
                <a:spLocks noChangeShapeType="1"/>
              </p:cNvSpPr>
              <p:nvPr/>
            </p:nvSpPr>
            <p:spPr bwMode="auto">
              <a:xfrm>
                <a:off x="3249" y="9234"/>
                <a:ext cx="456" cy="0"/>
              </a:xfrm>
              <a:prstGeom prst="line">
                <a:avLst/>
              </a:prstGeom>
              <a:noFill/>
              <a:ln w="38100">
                <a:solidFill>
                  <a:srgbClr val="000000"/>
                </a:solidFill>
                <a:round/>
                <a:headEnd/>
                <a:tailEnd/>
              </a:ln>
            </p:spPr>
            <p:txBody>
              <a:bodyPr/>
              <a:lstStyle/>
              <a:p>
                <a:endParaRPr lang="en-US"/>
              </a:p>
            </p:txBody>
          </p:sp>
        </p:grpSp>
        <p:sp>
          <p:nvSpPr>
            <p:cNvPr id="6" name="Text Box 10"/>
            <p:cNvSpPr txBox="1">
              <a:spLocks noChangeArrowheads="1"/>
            </p:cNvSpPr>
            <p:nvPr/>
          </p:nvSpPr>
          <p:spPr bwMode="auto">
            <a:xfrm>
              <a:off x="2299" y="2497"/>
              <a:ext cx="230" cy="232"/>
            </a:xfrm>
            <a:prstGeom prst="rect">
              <a:avLst/>
            </a:prstGeom>
            <a:noFill/>
            <a:ln w="9525">
              <a:noFill/>
              <a:miter lim="800000"/>
              <a:headEnd/>
              <a:tailEnd/>
            </a:ln>
          </p:spPr>
          <p:txBody>
            <a:bodyPr/>
            <a:lstStyle/>
            <a:p>
              <a:r>
                <a:rPr lang="en-US" sz="1200" b="1"/>
                <a:t>b</a:t>
              </a:r>
              <a:endParaRPr lang="en-US"/>
            </a:p>
          </p:txBody>
        </p:sp>
        <p:sp>
          <p:nvSpPr>
            <p:cNvPr id="7" name="Rectangle 11"/>
            <p:cNvSpPr>
              <a:spLocks noChangeArrowheads="1"/>
            </p:cNvSpPr>
            <p:nvPr/>
          </p:nvSpPr>
          <p:spPr bwMode="auto">
            <a:xfrm>
              <a:off x="1035" y="1849"/>
              <a:ext cx="850" cy="485"/>
            </a:xfrm>
            <a:prstGeom prst="rect">
              <a:avLst/>
            </a:prstGeom>
            <a:solidFill>
              <a:srgbClr val="C0C0C0"/>
            </a:solidFill>
            <a:ln w="9525">
              <a:solidFill>
                <a:srgbClr val="000000"/>
              </a:solidFill>
              <a:miter lim="800000"/>
              <a:headEnd/>
              <a:tailEnd/>
            </a:ln>
          </p:spPr>
          <p:txBody>
            <a:bodyPr/>
            <a:lstStyle/>
            <a:p>
              <a:endParaRPr lang="en-US"/>
            </a:p>
          </p:txBody>
        </p:sp>
        <p:sp>
          <p:nvSpPr>
            <p:cNvPr id="8" name="Line 12"/>
            <p:cNvSpPr>
              <a:spLocks noChangeShapeType="1"/>
            </p:cNvSpPr>
            <p:nvPr/>
          </p:nvSpPr>
          <p:spPr bwMode="auto">
            <a:xfrm>
              <a:off x="1023" y="1824"/>
              <a:ext cx="0" cy="536"/>
            </a:xfrm>
            <a:prstGeom prst="line">
              <a:avLst/>
            </a:prstGeom>
            <a:noFill/>
            <a:ln w="57150">
              <a:solidFill>
                <a:srgbClr val="000000"/>
              </a:solidFill>
              <a:round/>
              <a:headEnd/>
              <a:tailEnd/>
            </a:ln>
          </p:spPr>
          <p:txBody>
            <a:bodyPr/>
            <a:lstStyle/>
            <a:p>
              <a:endParaRPr lang="en-US"/>
            </a:p>
          </p:txBody>
        </p:sp>
        <p:sp>
          <p:nvSpPr>
            <p:cNvPr id="9" name="Line 13"/>
            <p:cNvSpPr>
              <a:spLocks noChangeShapeType="1"/>
            </p:cNvSpPr>
            <p:nvPr/>
          </p:nvSpPr>
          <p:spPr bwMode="auto">
            <a:xfrm>
              <a:off x="998" y="2360"/>
              <a:ext cx="918" cy="0"/>
            </a:xfrm>
            <a:prstGeom prst="line">
              <a:avLst/>
            </a:prstGeom>
            <a:noFill/>
            <a:ln w="57150">
              <a:solidFill>
                <a:srgbClr val="000000"/>
              </a:solidFill>
              <a:round/>
              <a:headEnd/>
              <a:tailEnd/>
            </a:ln>
          </p:spPr>
          <p:txBody>
            <a:bodyPr/>
            <a:lstStyle/>
            <a:p>
              <a:endParaRPr lang="en-US"/>
            </a:p>
          </p:txBody>
        </p:sp>
        <p:sp>
          <p:nvSpPr>
            <p:cNvPr id="10" name="Line 14"/>
            <p:cNvSpPr>
              <a:spLocks noChangeShapeType="1"/>
            </p:cNvSpPr>
            <p:nvPr/>
          </p:nvSpPr>
          <p:spPr bwMode="auto">
            <a:xfrm>
              <a:off x="1891" y="1824"/>
              <a:ext cx="0" cy="536"/>
            </a:xfrm>
            <a:prstGeom prst="line">
              <a:avLst/>
            </a:prstGeom>
            <a:noFill/>
            <a:ln w="57150">
              <a:solidFill>
                <a:srgbClr val="000000"/>
              </a:solidFill>
              <a:round/>
              <a:headEnd/>
              <a:tailEnd/>
            </a:ln>
          </p:spPr>
          <p:txBody>
            <a:bodyPr/>
            <a:lstStyle/>
            <a:p>
              <a:endParaRPr lang="en-US"/>
            </a:p>
          </p:txBody>
        </p:sp>
        <p:grpSp>
          <p:nvGrpSpPr>
            <p:cNvPr id="11" name="Group 15"/>
            <p:cNvGrpSpPr>
              <a:grpSpLocks/>
            </p:cNvGrpSpPr>
            <p:nvPr/>
          </p:nvGrpSpPr>
          <p:grpSpPr bwMode="auto">
            <a:xfrm>
              <a:off x="799" y="2085"/>
              <a:ext cx="202" cy="86"/>
              <a:chOff x="2166" y="10716"/>
              <a:chExt cx="1824" cy="741"/>
            </a:xfrm>
          </p:grpSpPr>
          <p:sp>
            <p:nvSpPr>
              <p:cNvPr id="113" name="Rectangle 16"/>
              <p:cNvSpPr>
                <a:spLocks noChangeArrowheads="1"/>
              </p:cNvSpPr>
              <p:nvPr/>
            </p:nvSpPr>
            <p:spPr bwMode="auto">
              <a:xfrm>
                <a:off x="2166" y="10716"/>
                <a:ext cx="1539" cy="741"/>
              </a:xfrm>
              <a:prstGeom prst="rect">
                <a:avLst/>
              </a:prstGeom>
              <a:gradFill rotWithShape="0">
                <a:gsLst>
                  <a:gs pos="0">
                    <a:srgbClr val="FFFFFF"/>
                  </a:gs>
                  <a:gs pos="100000">
                    <a:srgbClr val="FFFFFF">
                      <a:gamma/>
                      <a:shade val="46275"/>
                      <a:invGamma/>
                    </a:srgbClr>
                  </a:gs>
                </a:gsLst>
                <a:lin ang="5400000" scaled="1"/>
              </a:gradFill>
              <a:ln w="9525">
                <a:solidFill>
                  <a:srgbClr val="000000"/>
                </a:solidFill>
                <a:miter lim="800000"/>
                <a:headEnd/>
                <a:tailEnd/>
              </a:ln>
            </p:spPr>
            <p:txBody>
              <a:bodyPr/>
              <a:lstStyle/>
              <a:p>
                <a:endParaRPr lang="en-US"/>
              </a:p>
            </p:txBody>
          </p:sp>
          <p:sp>
            <p:nvSpPr>
              <p:cNvPr id="114" name="Rectangle 17"/>
              <p:cNvSpPr>
                <a:spLocks noChangeArrowheads="1"/>
              </p:cNvSpPr>
              <p:nvPr/>
            </p:nvSpPr>
            <p:spPr bwMode="auto">
              <a:xfrm>
                <a:off x="3705" y="10716"/>
                <a:ext cx="228" cy="741"/>
              </a:xfrm>
              <a:prstGeom prst="rect">
                <a:avLst/>
              </a:prstGeom>
              <a:solidFill>
                <a:srgbClr val="333333"/>
              </a:solidFill>
              <a:ln w="9525">
                <a:solidFill>
                  <a:srgbClr val="000000"/>
                </a:solidFill>
                <a:miter lim="800000"/>
                <a:headEnd/>
                <a:tailEnd/>
              </a:ln>
            </p:spPr>
            <p:txBody>
              <a:bodyPr/>
              <a:lstStyle/>
              <a:p>
                <a:endParaRPr lang="en-US"/>
              </a:p>
            </p:txBody>
          </p:sp>
          <p:sp>
            <p:nvSpPr>
              <p:cNvPr id="115" name="Oval 18"/>
              <p:cNvSpPr>
                <a:spLocks noChangeArrowheads="1"/>
              </p:cNvSpPr>
              <p:nvPr/>
            </p:nvSpPr>
            <p:spPr bwMode="auto">
              <a:xfrm>
                <a:off x="3762" y="10716"/>
                <a:ext cx="228" cy="741"/>
              </a:xfrm>
              <a:prstGeom prst="ellipse">
                <a:avLst/>
              </a:prstGeom>
              <a:solidFill>
                <a:srgbClr val="333333"/>
              </a:solidFill>
              <a:ln w="9525">
                <a:solidFill>
                  <a:srgbClr val="000000"/>
                </a:solidFill>
                <a:round/>
                <a:headEnd/>
                <a:tailEnd/>
              </a:ln>
            </p:spPr>
            <p:txBody>
              <a:bodyPr/>
              <a:lstStyle/>
              <a:p>
                <a:endParaRPr lang="en-US"/>
              </a:p>
            </p:txBody>
          </p:sp>
        </p:grpSp>
        <p:sp>
          <p:nvSpPr>
            <p:cNvPr id="12" name="Arc 19"/>
            <p:cNvSpPr>
              <a:spLocks/>
            </p:cNvSpPr>
            <p:nvPr/>
          </p:nvSpPr>
          <p:spPr bwMode="auto">
            <a:xfrm rot="2573584">
              <a:off x="1053" y="2085"/>
              <a:ext cx="126" cy="126"/>
            </a:xfrm>
            <a:custGeom>
              <a:avLst/>
              <a:gdLst>
                <a:gd name="G0" fmla="+- 0 0 0"/>
                <a:gd name="G1" fmla="+- 21560 0 0"/>
                <a:gd name="G2" fmla="+- 21600 0 0"/>
                <a:gd name="T0" fmla="*/ 1315 w 21298"/>
                <a:gd name="T1" fmla="*/ 0 h 21560"/>
                <a:gd name="T2" fmla="*/ 21298 w 21298"/>
                <a:gd name="T3" fmla="*/ 17959 h 21560"/>
                <a:gd name="T4" fmla="*/ 0 w 21298"/>
                <a:gd name="T5" fmla="*/ 21560 h 21560"/>
              </a:gdLst>
              <a:ahLst/>
              <a:cxnLst>
                <a:cxn ang="0">
                  <a:pos x="T0" y="T1"/>
                </a:cxn>
                <a:cxn ang="0">
                  <a:pos x="T2" y="T3"/>
                </a:cxn>
                <a:cxn ang="0">
                  <a:pos x="T4" y="T5"/>
                </a:cxn>
              </a:cxnLst>
              <a:rect l="0" t="0" r="r" b="b"/>
              <a:pathLst>
                <a:path w="21298" h="21560" fill="none" extrusionOk="0">
                  <a:moveTo>
                    <a:pt x="1314" y="0"/>
                  </a:moveTo>
                  <a:cubicBezTo>
                    <a:pt x="11341" y="611"/>
                    <a:pt x="19623" y="8054"/>
                    <a:pt x="21297" y="17959"/>
                  </a:cubicBezTo>
                </a:path>
                <a:path w="21298" h="21560" stroke="0" extrusionOk="0">
                  <a:moveTo>
                    <a:pt x="1314" y="0"/>
                  </a:moveTo>
                  <a:cubicBezTo>
                    <a:pt x="11341" y="611"/>
                    <a:pt x="19623" y="8054"/>
                    <a:pt x="21297" y="17959"/>
                  </a:cubicBezTo>
                  <a:lnTo>
                    <a:pt x="0" y="21560"/>
                  </a:lnTo>
                  <a:close/>
                </a:path>
              </a:pathLst>
            </a:custGeom>
            <a:noFill/>
            <a:ln w="9525">
              <a:solidFill>
                <a:srgbClr val="000000"/>
              </a:solidFill>
              <a:round/>
              <a:headEnd/>
              <a:tailEnd/>
            </a:ln>
          </p:spPr>
          <p:txBody>
            <a:bodyPr/>
            <a:lstStyle/>
            <a:p>
              <a:endParaRPr lang="en-US"/>
            </a:p>
          </p:txBody>
        </p:sp>
        <p:sp>
          <p:nvSpPr>
            <p:cNvPr id="13" name="Arc 20"/>
            <p:cNvSpPr>
              <a:spLocks/>
            </p:cNvSpPr>
            <p:nvPr/>
          </p:nvSpPr>
          <p:spPr bwMode="auto">
            <a:xfrm rot="2573584">
              <a:off x="1019" y="2099"/>
              <a:ext cx="103" cy="116"/>
            </a:xfrm>
            <a:custGeom>
              <a:avLst/>
              <a:gdLst>
                <a:gd name="G0" fmla="+- 3158 0 0"/>
                <a:gd name="G1" fmla="+- 21600 0 0"/>
                <a:gd name="G2" fmla="+- 21600 0 0"/>
                <a:gd name="T0" fmla="*/ 0 w 24134"/>
                <a:gd name="T1" fmla="*/ 232 h 21600"/>
                <a:gd name="T2" fmla="*/ 24134 w 24134"/>
                <a:gd name="T3" fmla="*/ 16445 h 21600"/>
                <a:gd name="T4" fmla="*/ 3158 w 24134"/>
                <a:gd name="T5" fmla="*/ 21600 h 21600"/>
              </a:gdLst>
              <a:ahLst/>
              <a:cxnLst>
                <a:cxn ang="0">
                  <a:pos x="T0" y="T1"/>
                </a:cxn>
                <a:cxn ang="0">
                  <a:pos x="T2" y="T3"/>
                </a:cxn>
                <a:cxn ang="0">
                  <a:pos x="T4" y="T5"/>
                </a:cxn>
              </a:cxnLst>
              <a:rect l="0" t="0" r="r" b="b"/>
              <a:pathLst>
                <a:path w="24134" h="21600" fill="none" extrusionOk="0">
                  <a:moveTo>
                    <a:pt x="0" y="232"/>
                  </a:moveTo>
                  <a:cubicBezTo>
                    <a:pt x="1045" y="77"/>
                    <a:pt x="2101" y="-1"/>
                    <a:pt x="3158" y="0"/>
                  </a:cubicBezTo>
                  <a:cubicBezTo>
                    <a:pt x="13101" y="0"/>
                    <a:pt x="21760" y="6788"/>
                    <a:pt x="24133" y="16445"/>
                  </a:cubicBezTo>
                </a:path>
                <a:path w="24134" h="21600" stroke="0" extrusionOk="0">
                  <a:moveTo>
                    <a:pt x="0" y="232"/>
                  </a:moveTo>
                  <a:cubicBezTo>
                    <a:pt x="1045" y="77"/>
                    <a:pt x="2101" y="-1"/>
                    <a:pt x="3158" y="0"/>
                  </a:cubicBezTo>
                  <a:cubicBezTo>
                    <a:pt x="13101" y="0"/>
                    <a:pt x="21760" y="6788"/>
                    <a:pt x="24133" y="16445"/>
                  </a:cubicBezTo>
                  <a:lnTo>
                    <a:pt x="3158" y="21600"/>
                  </a:lnTo>
                  <a:close/>
                </a:path>
              </a:pathLst>
            </a:custGeom>
            <a:noFill/>
            <a:ln w="9525">
              <a:solidFill>
                <a:srgbClr val="000000"/>
              </a:solidFill>
              <a:round/>
              <a:headEnd/>
              <a:tailEnd/>
            </a:ln>
          </p:spPr>
          <p:txBody>
            <a:bodyPr/>
            <a:lstStyle/>
            <a:p>
              <a:endParaRPr lang="en-US"/>
            </a:p>
          </p:txBody>
        </p:sp>
        <p:sp>
          <p:nvSpPr>
            <p:cNvPr id="14" name="Arc 21"/>
            <p:cNvSpPr>
              <a:spLocks/>
            </p:cNvSpPr>
            <p:nvPr/>
          </p:nvSpPr>
          <p:spPr bwMode="auto">
            <a:xfrm rot="2573584">
              <a:off x="1089" y="2071"/>
              <a:ext cx="149" cy="144"/>
            </a:xfrm>
            <a:custGeom>
              <a:avLst/>
              <a:gdLst>
                <a:gd name="G0" fmla="+- 2350 0 0"/>
                <a:gd name="G1" fmla="+- 21600 0 0"/>
                <a:gd name="G2" fmla="+- 21600 0 0"/>
                <a:gd name="T0" fmla="*/ 0 w 23950"/>
                <a:gd name="T1" fmla="*/ 128 h 24674"/>
                <a:gd name="T2" fmla="*/ 23730 w 23950"/>
                <a:gd name="T3" fmla="*/ 24674 h 24674"/>
                <a:gd name="T4" fmla="*/ 2350 w 23950"/>
                <a:gd name="T5" fmla="*/ 21600 h 24674"/>
              </a:gdLst>
              <a:ahLst/>
              <a:cxnLst>
                <a:cxn ang="0">
                  <a:pos x="T0" y="T1"/>
                </a:cxn>
                <a:cxn ang="0">
                  <a:pos x="T2" y="T3"/>
                </a:cxn>
                <a:cxn ang="0">
                  <a:pos x="T4" y="T5"/>
                </a:cxn>
              </a:cxnLst>
              <a:rect l="0" t="0" r="r" b="b"/>
              <a:pathLst>
                <a:path w="23950" h="24674" fill="none" extrusionOk="0">
                  <a:moveTo>
                    <a:pt x="0" y="128"/>
                  </a:moveTo>
                  <a:cubicBezTo>
                    <a:pt x="780" y="42"/>
                    <a:pt x="1564" y="-1"/>
                    <a:pt x="2350" y="0"/>
                  </a:cubicBezTo>
                  <a:cubicBezTo>
                    <a:pt x="14279" y="0"/>
                    <a:pt x="23950" y="9670"/>
                    <a:pt x="23950" y="21600"/>
                  </a:cubicBezTo>
                  <a:cubicBezTo>
                    <a:pt x="23950" y="22628"/>
                    <a:pt x="23876" y="23655"/>
                    <a:pt x="23730" y="24674"/>
                  </a:cubicBezTo>
                </a:path>
                <a:path w="23950" h="24674" stroke="0" extrusionOk="0">
                  <a:moveTo>
                    <a:pt x="0" y="128"/>
                  </a:moveTo>
                  <a:cubicBezTo>
                    <a:pt x="780" y="42"/>
                    <a:pt x="1564" y="-1"/>
                    <a:pt x="2350" y="0"/>
                  </a:cubicBezTo>
                  <a:cubicBezTo>
                    <a:pt x="14279" y="0"/>
                    <a:pt x="23950" y="9670"/>
                    <a:pt x="23950" y="21600"/>
                  </a:cubicBezTo>
                  <a:cubicBezTo>
                    <a:pt x="23950" y="22628"/>
                    <a:pt x="23876" y="23655"/>
                    <a:pt x="23730" y="24674"/>
                  </a:cubicBezTo>
                  <a:lnTo>
                    <a:pt x="2350" y="21600"/>
                  </a:lnTo>
                  <a:close/>
                </a:path>
              </a:pathLst>
            </a:custGeom>
            <a:noFill/>
            <a:ln w="9525">
              <a:solidFill>
                <a:srgbClr val="000000"/>
              </a:solidFill>
              <a:round/>
              <a:headEnd/>
              <a:tailEnd/>
            </a:ln>
          </p:spPr>
          <p:txBody>
            <a:bodyPr/>
            <a:lstStyle/>
            <a:p>
              <a:endParaRPr lang="en-US"/>
            </a:p>
          </p:txBody>
        </p:sp>
        <p:sp>
          <p:nvSpPr>
            <p:cNvPr id="15" name="Line 22"/>
            <p:cNvSpPr>
              <a:spLocks noChangeShapeType="1"/>
            </p:cNvSpPr>
            <p:nvPr/>
          </p:nvSpPr>
          <p:spPr bwMode="auto">
            <a:xfrm>
              <a:off x="768" y="2113"/>
              <a:ext cx="32" cy="0"/>
            </a:xfrm>
            <a:prstGeom prst="line">
              <a:avLst/>
            </a:prstGeom>
            <a:noFill/>
            <a:ln w="19050">
              <a:solidFill>
                <a:srgbClr val="000000"/>
              </a:solidFill>
              <a:round/>
              <a:headEnd/>
              <a:tailEnd/>
            </a:ln>
          </p:spPr>
          <p:txBody>
            <a:bodyPr/>
            <a:lstStyle/>
            <a:p>
              <a:endParaRPr lang="en-US"/>
            </a:p>
          </p:txBody>
        </p:sp>
        <p:sp>
          <p:nvSpPr>
            <p:cNvPr id="16" name="Line 23"/>
            <p:cNvSpPr>
              <a:spLocks noChangeShapeType="1"/>
            </p:cNvSpPr>
            <p:nvPr/>
          </p:nvSpPr>
          <p:spPr bwMode="auto">
            <a:xfrm>
              <a:off x="768" y="2143"/>
              <a:ext cx="32" cy="0"/>
            </a:xfrm>
            <a:prstGeom prst="line">
              <a:avLst/>
            </a:prstGeom>
            <a:noFill/>
            <a:ln w="19050">
              <a:solidFill>
                <a:srgbClr val="000000"/>
              </a:solidFill>
              <a:round/>
              <a:headEnd/>
              <a:tailEnd/>
            </a:ln>
          </p:spPr>
          <p:txBody>
            <a:bodyPr/>
            <a:lstStyle/>
            <a:p>
              <a:endParaRPr lang="en-US"/>
            </a:p>
          </p:txBody>
        </p:sp>
        <p:sp>
          <p:nvSpPr>
            <p:cNvPr id="17" name="Line 24"/>
            <p:cNvSpPr>
              <a:spLocks noChangeShapeType="1"/>
            </p:cNvSpPr>
            <p:nvPr/>
          </p:nvSpPr>
          <p:spPr bwMode="auto">
            <a:xfrm flipH="1">
              <a:off x="1482" y="1899"/>
              <a:ext cx="1" cy="461"/>
            </a:xfrm>
            <a:prstGeom prst="line">
              <a:avLst/>
            </a:prstGeom>
            <a:noFill/>
            <a:ln w="28575">
              <a:solidFill>
                <a:srgbClr val="000000"/>
              </a:solidFill>
              <a:round/>
              <a:headEnd/>
              <a:tailEnd/>
            </a:ln>
          </p:spPr>
          <p:txBody>
            <a:bodyPr/>
            <a:lstStyle/>
            <a:p>
              <a:endParaRPr lang="en-US"/>
            </a:p>
          </p:txBody>
        </p:sp>
        <p:sp>
          <p:nvSpPr>
            <p:cNvPr id="18" name="Freeform 25"/>
            <p:cNvSpPr>
              <a:spLocks/>
            </p:cNvSpPr>
            <p:nvPr/>
          </p:nvSpPr>
          <p:spPr bwMode="auto">
            <a:xfrm>
              <a:off x="1483" y="1899"/>
              <a:ext cx="88" cy="451"/>
            </a:xfrm>
            <a:custGeom>
              <a:avLst/>
              <a:gdLst/>
              <a:ahLst/>
              <a:cxnLst>
                <a:cxn ang="0">
                  <a:pos x="30" y="0"/>
                </a:cxn>
                <a:cxn ang="0">
                  <a:pos x="147" y="146"/>
                </a:cxn>
                <a:cxn ang="0">
                  <a:pos x="192" y="386"/>
                </a:cxn>
                <a:cxn ang="0">
                  <a:pos x="147" y="596"/>
                </a:cxn>
                <a:cxn ang="0">
                  <a:pos x="0" y="840"/>
                </a:cxn>
              </a:cxnLst>
              <a:rect l="0" t="0" r="r" b="b"/>
              <a:pathLst>
                <a:path w="192" h="840">
                  <a:moveTo>
                    <a:pt x="30" y="0"/>
                  </a:moveTo>
                  <a:lnTo>
                    <a:pt x="147" y="146"/>
                  </a:lnTo>
                  <a:lnTo>
                    <a:pt x="192" y="386"/>
                  </a:lnTo>
                  <a:lnTo>
                    <a:pt x="147" y="596"/>
                  </a:lnTo>
                  <a:lnTo>
                    <a:pt x="0" y="840"/>
                  </a:lnTo>
                </a:path>
              </a:pathLst>
            </a:custGeom>
            <a:noFill/>
            <a:ln w="19050">
              <a:solidFill>
                <a:srgbClr val="000000"/>
              </a:solidFill>
              <a:prstDash val="sysDot"/>
              <a:round/>
              <a:headEnd/>
              <a:tailEnd/>
            </a:ln>
          </p:spPr>
          <p:txBody>
            <a:bodyPr/>
            <a:lstStyle/>
            <a:p>
              <a:endParaRPr lang="en-US"/>
            </a:p>
          </p:txBody>
        </p:sp>
        <p:sp>
          <p:nvSpPr>
            <p:cNvPr id="19" name="Freeform 26"/>
            <p:cNvSpPr>
              <a:spLocks/>
            </p:cNvSpPr>
            <p:nvPr/>
          </p:nvSpPr>
          <p:spPr bwMode="auto">
            <a:xfrm>
              <a:off x="1397" y="1899"/>
              <a:ext cx="86" cy="454"/>
            </a:xfrm>
            <a:custGeom>
              <a:avLst/>
              <a:gdLst/>
              <a:ahLst/>
              <a:cxnLst>
                <a:cxn ang="0">
                  <a:pos x="163" y="0"/>
                </a:cxn>
                <a:cxn ang="0">
                  <a:pos x="30" y="170"/>
                </a:cxn>
                <a:cxn ang="0">
                  <a:pos x="0" y="395"/>
                </a:cxn>
                <a:cxn ang="0">
                  <a:pos x="30" y="605"/>
                </a:cxn>
                <a:cxn ang="0">
                  <a:pos x="193" y="840"/>
                </a:cxn>
              </a:cxnLst>
              <a:rect l="0" t="0" r="r" b="b"/>
              <a:pathLst>
                <a:path w="193" h="840">
                  <a:moveTo>
                    <a:pt x="163" y="0"/>
                  </a:moveTo>
                  <a:lnTo>
                    <a:pt x="30" y="170"/>
                  </a:lnTo>
                  <a:lnTo>
                    <a:pt x="0" y="395"/>
                  </a:lnTo>
                  <a:lnTo>
                    <a:pt x="30" y="605"/>
                  </a:lnTo>
                  <a:lnTo>
                    <a:pt x="193" y="840"/>
                  </a:lnTo>
                </a:path>
              </a:pathLst>
            </a:custGeom>
            <a:noFill/>
            <a:ln w="19050">
              <a:solidFill>
                <a:srgbClr val="000000"/>
              </a:solidFill>
              <a:prstDash val="sysDot"/>
              <a:round/>
              <a:headEnd/>
              <a:tailEnd/>
            </a:ln>
          </p:spPr>
          <p:txBody>
            <a:bodyPr/>
            <a:lstStyle/>
            <a:p>
              <a:endParaRPr lang="en-US"/>
            </a:p>
          </p:txBody>
        </p:sp>
        <p:sp>
          <p:nvSpPr>
            <p:cNvPr id="20" name="Line 27"/>
            <p:cNvSpPr>
              <a:spLocks noChangeShapeType="1"/>
            </p:cNvSpPr>
            <p:nvPr/>
          </p:nvSpPr>
          <p:spPr bwMode="auto">
            <a:xfrm>
              <a:off x="1866" y="2347"/>
              <a:ext cx="0" cy="648"/>
            </a:xfrm>
            <a:prstGeom prst="line">
              <a:avLst/>
            </a:prstGeom>
            <a:noFill/>
            <a:ln w="9525">
              <a:solidFill>
                <a:srgbClr val="000000"/>
              </a:solidFill>
              <a:prstDash val="dash"/>
              <a:round/>
              <a:headEnd/>
              <a:tailEnd/>
            </a:ln>
          </p:spPr>
          <p:txBody>
            <a:bodyPr/>
            <a:lstStyle/>
            <a:p>
              <a:endParaRPr lang="en-US"/>
            </a:p>
          </p:txBody>
        </p:sp>
        <p:sp>
          <p:nvSpPr>
            <p:cNvPr id="21" name="Line 28"/>
            <p:cNvSpPr>
              <a:spLocks noChangeShapeType="1"/>
            </p:cNvSpPr>
            <p:nvPr/>
          </p:nvSpPr>
          <p:spPr bwMode="auto">
            <a:xfrm>
              <a:off x="1049" y="2347"/>
              <a:ext cx="0" cy="648"/>
            </a:xfrm>
            <a:prstGeom prst="line">
              <a:avLst/>
            </a:prstGeom>
            <a:noFill/>
            <a:ln w="9525">
              <a:solidFill>
                <a:srgbClr val="000000"/>
              </a:solidFill>
              <a:prstDash val="dash"/>
              <a:round/>
              <a:headEnd/>
              <a:tailEnd/>
            </a:ln>
          </p:spPr>
          <p:txBody>
            <a:bodyPr/>
            <a:lstStyle/>
            <a:p>
              <a:endParaRPr lang="en-US"/>
            </a:p>
          </p:txBody>
        </p:sp>
        <p:sp>
          <p:nvSpPr>
            <p:cNvPr id="22" name="Line 29"/>
            <p:cNvSpPr>
              <a:spLocks noChangeShapeType="1"/>
            </p:cNvSpPr>
            <p:nvPr/>
          </p:nvSpPr>
          <p:spPr bwMode="auto">
            <a:xfrm>
              <a:off x="1380" y="2098"/>
              <a:ext cx="0" cy="897"/>
            </a:xfrm>
            <a:prstGeom prst="line">
              <a:avLst/>
            </a:prstGeom>
            <a:noFill/>
            <a:ln w="9525">
              <a:solidFill>
                <a:srgbClr val="000000"/>
              </a:solidFill>
              <a:prstDash val="dash"/>
              <a:round/>
              <a:headEnd/>
              <a:tailEnd/>
            </a:ln>
          </p:spPr>
          <p:txBody>
            <a:bodyPr/>
            <a:lstStyle/>
            <a:p>
              <a:endParaRPr lang="en-US"/>
            </a:p>
          </p:txBody>
        </p:sp>
        <p:sp>
          <p:nvSpPr>
            <p:cNvPr id="23" name="Line 30"/>
            <p:cNvSpPr>
              <a:spLocks noChangeShapeType="1"/>
            </p:cNvSpPr>
            <p:nvPr/>
          </p:nvSpPr>
          <p:spPr bwMode="auto">
            <a:xfrm>
              <a:off x="1585" y="2098"/>
              <a:ext cx="0" cy="897"/>
            </a:xfrm>
            <a:prstGeom prst="line">
              <a:avLst/>
            </a:prstGeom>
            <a:noFill/>
            <a:ln w="9525">
              <a:solidFill>
                <a:srgbClr val="000000"/>
              </a:solidFill>
              <a:prstDash val="dash"/>
              <a:round/>
              <a:headEnd/>
              <a:tailEnd/>
            </a:ln>
          </p:spPr>
          <p:txBody>
            <a:bodyPr/>
            <a:lstStyle/>
            <a:p>
              <a:endParaRPr lang="en-US"/>
            </a:p>
          </p:txBody>
        </p:sp>
        <p:sp>
          <p:nvSpPr>
            <p:cNvPr id="24" name="Oval 31"/>
            <p:cNvSpPr>
              <a:spLocks noChangeArrowheads="1"/>
            </p:cNvSpPr>
            <p:nvPr/>
          </p:nvSpPr>
          <p:spPr bwMode="auto">
            <a:xfrm>
              <a:off x="2496" y="2448"/>
              <a:ext cx="970" cy="898"/>
            </a:xfrm>
            <a:prstGeom prst="ellipse">
              <a:avLst/>
            </a:prstGeom>
            <a:solidFill>
              <a:srgbClr val="FFFFFF"/>
            </a:solidFill>
            <a:ln w="9525">
              <a:solidFill>
                <a:srgbClr val="000000"/>
              </a:solidFill>
              <a:round/>
              <a:headEnd/>
              <a:tailEnd/>
            </a:ln>
          </p:spPr>
          <p:txBody>
            <a:bodyPr/>
            <a:lstStyle/>
            <a:p>
              <a:endParaRPr lang="en-US"/>
            </a:p>
          </p:txBody>
        </p:sp>
        <p:sp>
          <p:nvSpPr>
            <p:cNvPr id="25" name="Line 32"/>
            <p:cNvSpPr>
              <a:spLocks noChangeShapeType="1"/>
            </p:cNvSpPr>
            <p:nvPr/>
          </p:nvSpPr>
          <p:spPr bwMode="auto">
            <a:xfrm>
              <a:off x="2605" y="2671"/>
              <a:ext cx="0" cy="449"/>
            </a:xfrm>
            <a:prstGeom prst="line">
              <a:avLst/>
            </a:prstGeom>
            <a:noFill/>
            <a:ln w="19050">
              <a:solidFill>
                <a:srgbClr val="000000"/>
              </a:solidFill>
              <a:round/>
              <a:headEnd/>
              <a:tailEnd/>
            </a:ln>
          </p:spPr>
          <p:txBody>
            <a:bodyPr/>
            <a:lstStyle/>
            <a:p>
              <a:endParaRPr lang="en-US"/>
            </a:p>
          </p:txBody>
        </p:sp>
        <p:sp>
          <p:nvSpPr>
            <p:cNvPr id="26" name="Line 33"/>
            <p:cNvSpPr>
              <a:spLocks noChangeShapeType="1"/>
            </p:cNvSpPr>
            <p:nvPr/>
          </p:nvSpPr>
          <p:spPr bwMode="auto">
            <a:xfrm>
              <a:off x="3371" y="2671"/>
              <a:ext cx="0" cy="449"/>
            </a:xfrm>
            <a:prstGeom prst="line">
              <a:avLst/>
            </a:prstGeom>
            <a:noFill/>
            <a:ln w="19050">
              <a:solidFill>
                <a:srgbClr val="000000"/>
              </a:solidFill>
              <a:round/>
              <a:headEnd/>
              <a:tailEnd/>
            </a:ln>
          </p:spPr>
          <p:txBody>
            <a:bodyPr/>
            <a:lstStyle/>
            <a:p>
              <a:endParaRPr lang="en-US"/>
            </a:p>
          </p:txBody>
        </p:sp>
        <p:grpSp>
          <p:nvGrpSpPr>
            <p:cNvPr id="27" name="Group 34"/>
            <p:cNvGrpSpPr>
              <a:grpSpLocks/>
            </p:cNvGrpSpPr>
            <p:nvPr/>
          </p:nvGrpSpPr>
          <p:grpSpPr bwMode="auto">
            <a:xfrm rot="16200000" flipH="1" flipV="1">
              <a:off x="2767" y="2773"/>
              <a:ext cx="500" cy="205"/>
              <a:chOff x="3705" y="4845"/>
              <a:chExt cx="4104" cy="1027"/>
            </a:xfrm>
          </p:grpSpPr>
          <p:grpSp>
            <p:nvGrpSpPr>
              <p:cNvPr id="28" name="Group 35"/>
              <p:cNvGrpSpPr>
                <a:grpSpLocks/>
              </p:cNvGrpSpPr>
              <p:nvPr/>
            </p:nvGrpSpPr>
            <p:grpSpPr bwMode="auto">
              <a:xfrm>
                <a:off x="3705" y="4845"/>
                <a:ext cx="2052" cy="1027"/>
                <a:chOff x="7068" y="2679"/>
                <a:chExt cx="2052" cy="1027"/>
              </a:xfrm>
            </p:grpSpPr>
            <p:grpSp>
              <p:nvGrpSpPr>
                <p:cNvPr id="32" name="Group 36"/>
                <p:cNvGrpSpPr>
                  <a:grpSpLocks/>
                </p:cNvGrpSpPr>
                <p:nvPr/>
              </p:nvGrpSpPr>
              <p:grpSpPr bwMode="auto">
                <a:xfrm>
                  <a:off x="7068" y="2679"/>
                  <a:ext cx="1026" cy="514"/>
                  <a:chOff x="8094" y="3648"/>
                  <a:chExt cx="1026" cy="514"/>
                </a:xfrm>
              </p:grpSpPr>
              <p:sp>
                <p:nvSpPr>
                  <p:cNvPr id="111" name="Freeform 37"/>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112" name="Freeform 38"/>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33" name="Group 39"/>
                <p:cNvGrpSpPr>
                  <a:grpSpLocks/>
                </p:cNvGrpSpPr>
                <p:nvPr/>
              </p:nvGrpSpPr>
              <p:grpSpPr bwMode="auto">
                <a:xfrm flipV="1">
                  <a:off x="8094" y="3192"/>
                  <a:ext cx="1026" cy="514"/>
                  <a:chOff x="8094" y="3648"/>
                  <a:chExt cx="1026" cy="514"/>
                </a:xfrm>
              </p:grpSpPr>
              <p:sp>
                <p:nvSpPr>
                  <p:cNvPr id="109" name="Freeform 40"/>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110" name="Freeform 41"/>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35" name="Group 42"/>
                <p:cNvGrpSpPr>
                  <a:grpSpLocks/>
                </p:cNvGrpSpPr>
                <p:nvPr/>
              </p:nvGrpSpPr>
              <p:grpSpPr bwMode="auto">
                <a:xfrm>
                  <a:off x="7068" y="2679"/>
                  <a:ext cx="1026" cy="514"/>
                  <a:chOff x="8094" y="3648"/>
                  <a:chExt cx="1026" cy="514"/>
                </a:xfrm>
              </p:grpSpPr>
              <p:sp>
                <p:nvSpPr>
                  <p:cNvPr id="107" name="Freeform 43"/>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108" name="Freeform 44"/>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36" name="Group 45"/>
                <p:cNvGrpSpPr>
                  <a:grpSpLocks/>
                </p:cNvGrpSpPr>
                <p:nvPr/>
              </p:nvGrpSpPr>
              <p:grpSpPr bwMode="auto">
                <a:xfrm flipV="1">
                  <a:off x="8094" y="3192"/>
                  <a:ext cx="1026" cy="514"/>
                  <a:chOff x="8094" y="3648"/>
                  <a:chExt cx="1026" cy="514"/>
                </a:xfrm>
              </p:grpSpPr>
              <p:sp>
                <p:nvSpPr>
                  <p:cNvPr id="105" name="Freeform 46"/>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106" name="Freeform 47"/>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grpSp>
            <p:nvGrpSpPr>
              <p:cNvPr id="37" name="Group 48"/>
              <p:cNvGrpSpPr>
                <a:grpSpLocks/>
              </p:cNvGrpSpPr>
              <p:nvPr/>
            </p:nvGrpSpPr>
            <p:grpSpPr bwMode="auto">
              <a:xfrm>
                <a:off x="5757" y="4845"/>
                <a:ext cx="2052" cy="1027"/>
                <a:chOff x="7068" y="2679"/>
                <a:chExt cx="2052" cy="1027"/>
              </a:xfrm>
            </p:grpSpPr>
            <p:grpSp>
              <p:nvGrpSpPr>
                <p:cNvPr id="38" name="Group 49"/>
                <p:cNvGrpSpPr>
                  <a:grpSpLocks/>
                </p:cNvGrpSpPr>
                <p:nvPr/>
              </p:nvGrpSpPr>
              <p:grpSpPr bwMode="auto">
                <a:xfrm>
                  <a:off x="7068" y="2679"/>
                  <a:ext cx="1026" cy="514"/>
                  <a:chOff x="8094" y="3648"/>
                  <a:chExt cx="1026" cy="514"/>
                </a:xfrm>
              </p:grpSpPr>
              <p:sp>
                <p:nvSpPr>
                  <p:cNvPr id="99" name="Freeform 50"/>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100" name="Freeform 51"/>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39" name="Group 52"/>
                <p:cNvGrpSpPr>
                  <a:grpSpLocks/>
                </p:cNvGrpSpPr>
                <p:nvPr/>
              </p:nvGrpSpPr>
              <p:grpSpPr bwMode="auto">
                <a:xfrm flipV="1">
                  <a:off x="8094" y="3192"/>
                  <a:ext cx="1026" cy="514"/>
                  <a:chOff x="8094" y="3648"/>
                  <a:chExt cx="1026" cy="514"/>
                </a:xfrm>
              </p:grpSpPr>
              <p:sp>
                <p:nvSpPr>
                  <p:cNvPr id="97" name="Freeform 53"/>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98" name="Freeform 54"/>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40" name="Group 55"/>
                <p:cNvGrpSpPr>
                  <a:grpSpLocks/>
                </p:cNvGrpSpPr>
                <p:nvPr/>
              </p:nvGrpSpPr>
              <p:grpSpPr bwMode="auto">
                <a:xfrm>
                  <a:off x="7068" y="2679"/>
                  <a:ext cx="1026" cy="514"/>
                  <a:chOff x="8094" y="3648"/>
                  <a:chExt cx="1026" cy="514"/>
                </a:xfrm>
              </p:grpSpPr>
              <p:sp>
                <p:nvSpPr>
                  <p:cNvPr id="95" name="Freeform 56"/>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96" name="Freeform 57"/>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49" name="Group 58"/>
                <p:cNvGrpSpPr>
                  <a:grpSpLocks/>
                </p:cNvGrpSpPr>
                <p:nvPr/>
              </p:nvGrpSpPr>
              <p:grpSpPr bwMode="auto">
                <a:xfrm flipV="1">
                  <a:off x="8094" y="3192"/>
                  <a:ext cx="1026" cy="514"/>
                  <a:chOff x="8094" y="3648"/>
                  <a:chExt cx="1026" cy="514"/>
                </a:xfrm>
              </p:grpSpPr>
              <p:sp>
                <p:nvSpPr>
                  <p:cNvPr id="93" name="Freeform 59"/>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94" name="Freeform 60"/>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grpSp>
        <p:sp>
          <p:nvSpPr>
            <p:cNvPr id="29" name="Line 62"/>
            <p:cNvSpPr>
              <a:spLocks noChangeShapeType="1"/>
            </p:cNvSpPr>
            <p:nvPr/>
          </p:nvSpPr>
          <p:spPr bwMode="auto">
            <a:xfrm>
              <a:off x="2708" y="2597"/>
              <a:ext cx="0" cy="523"/>
            </a:xfrm>
            <a:prstGeom prst="line">
              <a:avLst/>
            </a:prstGeom>
            <a:noFill/>
            <a:ln w="9525">
              <a:solidFill>
                <a:srgbClr val="000000"/>
              </a:solidFill>
              <a:round/>
              <a:headEnd type="arrow" w="sm" len="sm"/>
              <a:tailEnd/>
            </a:ln>
          </p:spPr>
          <p:txBody>
            <a:bodyPr/>
            <a:lstStyle/>
            <a:p>
              <a:endParaRPr lang="en-US"/>
            </a:p>
          </p:txBody>
        </p:sp>
        <p:sp>
          <p:nvSpPr>
            <p:cNvPr id="30" name="Text Box 63"/>
            <p:cNvSpPr txBox="1">
              <a:spLocks noChangeArrowheads="1"/>
            </p:cNvSpPr>
            <p:nvPr/>
          </p:nvSpPr>
          <p:spPr bwMode="auto">
            <a:xfrm>
              <a:off x="794" y="2497"/>
              <a:ext cx="229" cy="232"/>
            </a:xfrm>
            <a:prstGeom prst="rect">
              <a:avLst/>
            </a:prstGeom>
            <a:noFill/>
            <a:ln w="9525">
              <a:noFill/>
              <a:miter lim="800000"/>
              <a:headEnd/>
              <a:tailEnd/>
            </a:ln>
          </p:spPr>
          <p:txBody>
            <a:bodyPr/>
            <a:lstStyle/>
            <a:p>
              <a:r>
                <a:rPr lang="en-US" sz="1200" b="1"/>
                <a:t>a</a:t>
              </a:r>
              <a:endParaRPr lang="en-US"/>
            </a:p>
          </p:txBody>
        </p:sp>
        <p:sp>
          <p:nvSpPr>
            <p:cNvPr id="31" name="Oval 65"/>
            <p:cNvSpPr>
              <a:spLocks noChangeArrowheads="1"/>
            </p:cNvSpPr>
            <p:nvPr/>
          </p:nvSpPr>
          <p:spPr bwMode="auto">
            <a:xfrm>
              <a:off x="3734" y="2448"/>
              <a:ext cx="970" cy="898"/>
            </a:xfrm>
            <a:prstGeom prst="ellipse">
              <a:avLst/>
            </a:prstGeom>
            <a:solidFill>
              <a:srgbClr val="FFFFFF"/>
            </a:solidFill>
            <a:ln w="9525">
              <a:solidFill>
                <a:srgbClr val="000000"/>
              </a:solidFill>
              <a:round/>
              <a:headEnd/>
              <a:tailEnd/>
            </a:ln>
          </p:spPr>
          <p:txBody>
            <a:bodyPr/>
            <a:lstStyle/>
            <a:p>
              <a:endParaRPr lang="en-US"/>
            </a:p>
          </p:txBody>
        </p:sp>
        <p:grpSp>
          <p:nvGrpSpPr>
            <p:cNvPr id="50" name="Group 66"/>
            <p:cNvGrpSpPr>
              <a:grpSpLocks/>
            </p:cNvGrpSpPr>
            <p:nvPr/>
          </p:nvGrpSpPr>
          <p:grpSpPr bwMode="auto">
            <a:xfrm rot="16200000" flipH="1" flipV="1">
              <a:off x="3734" y="2791"/>
              <a:ext cx="500" cy="205"/>
              <a:chOff x="3705" y="4845"/>
              <a:chExt cx="4104" cy="1027"/>
            </a:xfrm>
          </p:grpSpPr>
          <p:grpSp>
            <p:nvGrpSpPr>
              <p:cNvPr id="51" name="Group 67"/>
              <p:cNvGrpSpPr>
                <a:grpSpLocks/>
              </p:cNvGrpSpPr>
              <p:nvPr/>
            </p:nvGrpSpPr>
            <p:grpSpPr bwMode="auto">
              <a:xfrm>
                <a:off x="3705" y="4845"/>
                <a:ext cx="2052" cy="1027"/>
                <a:chOff x="7068" y="2679"/>
                <a:chExt cx="2052" cy="1027"/>
              </a:xfrm>
            </p:grpSpPr>
            <p:grpSp>
              <p:nvGrpSpPr>
                <p:cNvPr id="52" name="Group 68"/>
                <p:cNvGrpSpPr>
                  <a:grpSpLocks/>
                </p:cNvGrpSpPr>
                <p:nvPr/>
              </p:nvGrpSpPr>
              <p:grpSpPr bwMode="auto">
                <a:xfrm>
                  <a:off x="7068" y="2679"/>
                  <a:ext cx="1026" cy="514"/>
                  <a:chOff x="8094" y="3648"/>
                  <a:chExt cx="1026" cy="514"/>
                </a:xfrm>
              </p:grpSpPr>
              <p:sp>
                <p:nvSpPr>
                  <p:cNvPr id="85" name="Freeform 69"/>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86" name="Freeform 70"/>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61" name="Group 71"/>
                <p:cNvGrpSpPr>
                  <a:grpSpLocks/>
                </p:cNvGrpSpPr>
                <p:nvPr/>
              </p:nvGrpSpPr>
              <p:grpSpPr bwMode="auto">
                <a:xfrm flipV="1">
                  <a:off x="8094" y="3192"/>
                  <a:ext cx="1026" cy="514"/>
                  <a:chOff x="8094" y="3648"/>
                  <a:chExt cx="1026" cy="514"/>
                </a:xfrm>
              </p:grpSpPr>
              <p:sp>
                <p:nvSpPr>
                  <p:cNvPr id="83" name="Freeform 72"/>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84" name="Freeform 73"/>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62" name="Group 76"/>
                <p:cNvGrpSpPr>
                  <a:grpSpLocks/>
                </p:cNvGrpSpPr>
                <p:nvPr/>
              </p:nvGrpSpPr>
              <p:grpSpPr bwMode="auto">
                <a:xfrm>
                  <a:off x="7068" y="2679"/>
                  <a:ext cx="1026" cy="514"/>
                  <a:chOff x="8094" y="3648"/>
                  <a:chExt cx="1026" cy="514"/>
                </a:xfrm>
              </p:grpSpPr>
              <p:sp>
                <p:nvSpPr>
                  <p:cNvPr id="81" name="Freeform 75"/>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82" name="Freeform 76"/>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63" name="Group 77"/>
                <p:cNvGrpSpPr>
                  <a:grpSpLocks/>
                </p:cNvGrpSpPr>
                <p:nvPr/>
              </p:nvGrpSpPr>
              <p:grpSpPr bwMode="auto">
                <a:xfrm flipV="1">
                  <a:off x="8094" y="3192"/>
                  <a:ext cx="1026" cy="514"/>
                  <a:chOff x="8094" y="3648"/>
                  <a:chExt cx="1026" cy="514"/>
                </a:xfrm>
              </p:grpSpPr>
              <p:sp>
                <p:nvSpPr>
                  <p:cNvPr id="79" name="Freeform 78"/>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80" name="Freeform 79"/>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grpSp>
            <p:nvGrpSpPr>
              <p:cNvPr id="64" name="Group 80"/>
              <p:cNvGrpSpPr>
                <a:grpSpLocks/>
              </p:cNvGrpSpPr>
              <p:nvPr/>
            </p:nvGrpSpPr>
            <p:grpSpPr bwMode="auto">
              <a:xfrm>
                <a:off x="5757" y="4845"/>
                <a:ext cx="2052" cy="1027"/>
                <a:chOff x="7068" y="2679"/>
                <a:chExt cx="2052" cy="1027"/>
              </a:xfrm>
            </p:grpSpPr>
            <p:grpSp>
              <p:nvGrpSpPr>
                <p:cNvPr id="65" name="Group 81"/>
                <p:cNvGrpSpPr>
                  <a:grpSpLocks/>
                </p:cNvGrpSpPr>
                <p:nvPr/>
              </p:nvGrpSpPr>
              <p:grpSpPr bwMode="auto">
                <a:xfrm>
                  <a:off x="7068" y="2679"/>
                  <a:ext cx="1026" cy="514"/>
                  <a:chOff x="8094" y="3648"/>
                  <a:chExt cx="1026" cy="514"/>
                </a:xfrm>
              </p:grpSpPr>
              <p:sp>
                <p:nvSpPr>
                  <p:cNvPr id="73" name="Freeform 82"/>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74" name="Freeform 83"/>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66" name="Group 84"/>
                <p:cNvGrpSpPr>
                  <a:grpSpLocks/>
                </p:cNvGrpSpPr>
                <p:nvPr/>
              </p:nvGrpSpPr>
              <p:grpSpPr bwMode="auto">
                <a:xfrm flipV="1">
                  <a:off x="8094" y="3192"/>
                  <a:ext cx="1026" cy="514"/>
                  <a:chOff x="8094" y="3648"/>
                  <a:chExt cx="1026" cy="514"/>
                </a:xfrm>
              </p:grpSpPr>
              <p:sp>
                <p:nvSpPr>
                  <p:cNvPr id="71" name="Freeform 85"/>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72" name="Freeform 86"/>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75" name="Group 87"/>
                <p:cNvGrpSpPr>
                  <a:grpSpLocks/>
                </p:cNvGrpSpPr>
                <p:nvPr/>
              </p:nvGrpSpPr>
              <p:grpSpPr bwMode="auto">
                <a:xfrm>
                  <a:off x="7068" y="2679"/>
                  <a:ext cx="1026" cy="514"/>
                  <a:chOff x="8094" y="3648"/>
                  <a:chExt cx="1026" cy="514"/>
                </a:xfrm>
              </p:grpSpPr>
              <p:sp>
                <p:nvSpPr>
                  <p:cNvPr id="69" name="Freeform 88"/>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70" name="Freeform 89"/>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76" name="Group 90"/>
                <p:cNvGrpSpPr>
                  <a:grpSpLocks/>
                </p:cNvGrpSpPr>
                <p:nvPr/>
              </p:nvGrpSpPr>
              <p:grpSpPr bwMode="auto">
                <a:xfrm flipV="1">
                  <a:off x="8094" y="3192"/>
                  <a:ext cx="1026" cy="514"/>
                  <a:chOff x="8094" y="3648"/>
                  <a:chExt cx="1026" cy="514"/>
                </a:xfrm>
              </p:grpSpPr>
              <p:sp>
                <p:nvSpPr>
                  <p:cNvPr id="67" name="Freeform 91"/>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68" name="Freeform 92"/>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grpSp>
        <p:grpSp>
          <p:nvGrpSpPr>
            <p:cNvPr id="77" name="Group 93"/>
            <p:cNvGrpSpPr>
              <a:grpSpLocks/>
            </p:cNvGrpSpPr>
            <p:nvPr/>
          </p:nvGrpSpPr>
          <p:grpSpPr bwMode="auto">
            <a:xfrm rot="5400000" flipV="1">
              <a:off x="4166" y="2791"/>
              <a:ext cx="500" cy="205"/>
              <a:chOff x="3705" y="4845"/>
              <a:chExt cx="4104" cy="1027"/>
            </a:xfrm>
          </p:grpSpPr>
          <p:grpSp>
            <p:nvGrpSpPr>
              <p:cNvPr id="78" name="Group 94"/>
              <p:cNvGrpSpPr>
                <a:grpSpLocks/>
              </p:cNvGrpSpPr>
              <p:nvPr/>
            </p:nvGrpSpPr>
            <p:grpSpPr bwMode="auto">
              <a:xfrm>
                <a:off x="3705" y="4845"/>
                <a:ext cx="2052" cy="1027"/>
                <a:chOff x="7068" y="2679"/>
                <a:chExt cx="2052" cy="1027"/>
              </a:xfrm>
            </p:grpSpPr>
            <p:grpSp>
              <p:nvGrpSpPr>
                <p:cNvPr id="87" name="Group 95"/>
                <p:cNvGrpSpPr>
                  <a:grpSpLocks/>
                </p:cNvGrpSpPr>
                <p:nvPr/>
              </p:nvGrpSpPr>
              <p:grpSpPr bwMode="auto">
                <a:xfrm>
                  <a:off x="7068" y="2679"/>
                  <a:ext cx="1026" cy="514"/>
                  <a:chOff x="8094" y="3648"/>
                  <a:chExt cx="1026" cy="514"/>
                </a:xfrm>
              </p:grpSpPr>
              <p:sp>
                <p:nvSpPr>
                  <p:cNvPr id="59" name="Freeform 96"/>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60" name="Freeform 97"/>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88" name="Group 98"/>
                <p:cNvGrpSpPr>
                  <a:grpSpLocks/>
                </p:cNvGrpSpPr>
                <p:nvPr/>
              </p:nvGrpSpPr>
              <p:grpSpPr bwMode="auto">
                <a:xfrm flipV="1">
                  <a:off x="8094" y="3192"/>
                  <a:ext cx="1026" cy="514"/>
                  <a:chOff x="8094" y="3648"/>
                  <a:chExt cx="1026" cy="514"/>
                </a:xfrm>
              </p:grpSpPr>
              <p:sp>
                <p:nvSpPr>
                  <p:cNvPr id="57" name="Freeform 99"/>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58" name="Freeform 100"/>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89" name="Group 101"/>
                <p:cNvGrpSpPr>
                  <a:grpSpLocks/>
                </p:cNvGrpSpPr>
                <p:nvPr/>
              </p:nvGrpSpPr>
              <p:grpSpPr bwMode="auto">
                <a:xfrm>
                  <a:off x="7068" y="2679"/>
                  <a:ext cx="1026" cy="514"/>
                  <a:chOff x="8094" y="3648"/>
                  <a:chExt cx="1026" cy="514"/>
                </a:xfrm>
              </p:grpSpPr>
              <p:sp>
                <p:nvSpPr>
                  <p:cNvPr id="55" name="Freeform 102"/>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56" name="Freeform 103"/>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90" name="Group 104"/>
                <p:cNvGrpSpPr>
                  <a:grpSpLocks/>
                </p:cNvGrpSpPr>
                <p:nvPr/>
              </p:nvGrpSpPr>
              <p:grpSpPr bwMode="auto">
                <a:xfrm flipV="1">
                  <a:off x="8094" y="3192"/>
                  <a:ext cx="1026" cy="514"/>
                  <a:chOff x="8094" y="3648"/>
                  <a:chExt cx="1026" cy="514"/>
                </a:xfrm>
              </p:grpSpPr>
              <p:sp>
                <p:nvSpPr>
                  <p:cNvPr id="53" name="Freeform 105"/>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54" name="Freeform 106"/>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grpSp>
            <p:nvGrpSpPr>
              <p:cNvPr id="91" name="Group 107"/>
              <p:cNvGrpSpPr>
                <a:grpSpLocks/>
              </p:cNvGrpSpPr>
              <p:nvPr/>
            </p:nvGrpSpPr>
            <p:grpSpPr bwMode="auto">
              <a:xfrm>
                <a:off x="5757" y="4845"/>
                <a:ext cx="2052" cy="1027"/>
                <a:chOff x="7068" y="2679"/>
                <a:chExt cx="2052" cy="1027"/>
              </a:xfrm>
            </p:grpSpPr>
            <p:grpSp>
              <p:nvGrpSpPr>
                <p:cNvPr id="92" name="Group 108"/>
                <p:cNvGrpSpPr>
                  <a:grpSpLocks/>
                </p:cNvGrpSpPr>
                <p:nvPr/>
              </p:nvGrpSpPr>
              <p:grpSpPr bwMode="auto">
                <a:xfrm>
                  <a:off x="7068" y="2679"/>
                  <a:ext cx="1026" cy="514"/>
                  <a:chOff x="8094" y="3648"/>
                  <a:chExt cx="1026" cy="514"/>
                </a:xfrm>
              </p:grpSpPr>
              <p:sp>
                <p:nvSpPr>
                  <p:cNvPr id="47" name="Freeform 109"/>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48" name="Freeform 110"/>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101" name="Group 111"/>
                <p:cNvGrpSpPr>
                  <a:grpSpLocks/>
                </p:cNvGrpSpPr>
                <p:nvPr/>
              </p:nvGrpSpPr>
              <p:grpSpPr bwMode="auto">
                <a:xfrm flipV="1">
                  <a:off x="8094" y="3192"/>
                  <a:ext cx="1026" cy="514"/>
                  <a:chOff x="8094" y="3648"/>
                  <a:chExt cx="1026" cy="514"/>
                </a:xfrm>
              </p:grpSpPr>
              <p:sp>
                <p:nvSpPr>
                  <p:cNvPr id="45" name="Freeform 112"/>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46" name="Freeform 113"/>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102" name="Group 114"/>
                <p:cNvGrpSpPr>
                  <a:grpSpLocks/>
                </p:cNvGrpSpPr>
                <p:nvPr/>
              </p:nvGrpSpPr>
              <p:grpSpPr bwMode="auto">
                <a:xfrm>
                  <a:off x="7068" y="2679"/>
                  <a:ext cx="1026" cy="514"/>
                  <a:chOff x="8094" y="3648"/>
                  <a:chExt cx="1026" cy="514"/>
                </a:xfrm>
              </p:grpSpPr>
              <p:sp>
                <p:nvSpPr>
                  <p:cNvPr id="43" name="Freeform 115"/>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44" name="Freeform 116"/>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nvGrpSpPr>
                <p:cNvPr id="103" name="Group 117"/>
                <p:cNvGrpSpPr>
                  <a:grpSpLocks/>
                </p:cNvGrpSpPr>
                <p:nvPr/>
              </p:nvGrpSpPr>
              <p:grpSpPr bwMode="auto">
                <a:xfrm flipV="1">
                  <a:off x="8094" y="3192"/>
                  <a:ext cx="1026" cy="514"/>
                  <a:chOff x="8094" y="3648"/>
                  <a:chExt cx="1026" cy="514"/>
                </a:xfrm>
              </p:grpSpPr>
              <p:sp>
                <p:nvSpPr>
                  <p:cNvPr id="41" name="Freeform 118"/>
                  <p:cNvSpPr>
                    <a:spLocks/>
                  </p:cNvSpPr>
                  <p:nvPr/>
                </p:nvSpPr>
                <p:spPr bwMode="auto">
                  <a:xfrm>
                    <a:off x="8094" y="3649"/>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sp>
                <p:nvSpPr>
                  <p:cNvPr id="42" name="Freeform 119"/>
                  <p:cNvSpPr>
                    <a:spLocks/>
                  </p:cNvSpPr>
                  <p:nvPr/>
                </p:nvSpPr>
                <p:spPr bwMode="auto">
                  <a:xfrm flipH="1">
                    <a:off x="8607" y="3648"/>
                    <a:ext cx="513" cy="513"/>
                  </a:xfrm>
                  <a:custGeom>
                    <a:avLst/>
                    <a:gdLst/>
                    <a:ahLst/>
                    <a:cxnLst>
                      <a:cxn ang="0">
                        <a:pos x="0" y="513"/>
                      </a:cxn>
                      <a:cxn ang="0">
                        <a:pos x="119" y="311"/>
                      </a:cxn>
                      <a:cxn ang="0">
                        <a:pos x="231" y="154"/>
                      </a:cxn>
                      <a:cxn ang="0">
                        <a:pos x="359" y="41"/>
                      </a:cxn>
                      <a:cxn ang="0">
                        <a:pos x="426" y="19"/>
                      </a:cxn>
                      <a:cxn ang="0">
                        <a:pos x="513" y="0"/>
                      </a:cxn>
                    </a:cxnLst>
                    <a:rect l="0" t="0" r="r" b="b"/>
                    <a:pathLst>
                      <a:path w="513" h="513">
                        <a:moveTo>
                          <a:pt x="0" y="513"/>
                        </a:moveTo>
                        <a:lnTo>
                          <a:pt x="119" y="311"/>
                        </a:lnTo>
                        <a:lnTo>
                          <a:pt x="231" y="154"/>
                        </a:lnTo>
                        <a:lnTo>
                          <a:pt x="359" y="41"/>
                        </a:lnTo>
                        <a:lnTo>
                          <a:pt x="426" y="19"/>
                        </a:lnTo>
                        <a:lnTo>
                          <a:pt x="513" y="0"/>
                        </a:lnTo>
                      </a:path>
                    </a:pathLst>
                  </a:custGeom>
                  <a:noFill/>
                  <a:ln w="19050" cap="flat" cmpd="sng">
                    <a:solidFill>
                      <a:srgbClr val="000000"/>
                    </a:solidFill>
                    <a:round/>
                    <a:headEnd type="none" w="med" len="med"/>
                    <a:tailEnd type="none" w="med" len="med"/>
                  </a:ln>
                  <a:effectLst/>
                </p:spPr>
                <p:txBody>
                  <a:bodyPr/>
                  <a:lstStyle/>
                  <a:p>
                    <a:endParaRPr lang="en-US"/>
                  </a:p>
                </p:txBody>
              </p:sp>
            </p:grpSp>
          </p:grpSp>
        </p:grpSp>
        <p:sp>
          <p:nvSpPr>
            <p:cNvPr id="34" name="Text Box 120"/>
            <p:cNvSpPr txBox="1">
              <a:spLocks noChangeArrowheads="1"/>
            </p:cNvSpPr>
            <p:nvPr/>
          </p:nvSpPr>
          <p:spPr bwMode="auto">
            <a:xfrm>
              <a:off x="3610" y="2448"/>
              <a:ext cx="230" cy="232"/>
            </a:xfrm>
            <a:prstGeom prst="rect">
              <a:avLst/>
            </a:prstGeom>
            <a:noFill/>
            <a:ln w="9525">
              <a:noFill/>
              <a:miter lim="800000"/>
              <a:headEnd/>
              <a:tailEnd/>
            </a:ln>
          </p:spPr>
          <p:txBody>
            <a:bodyPr/>
            <a:lstStyle/>
            <a:p>
              <a:r>
                <a:rPr lang="sr-Latn-CS" sz="1200" b="1"/>
                <a:t>c</a:t>
              </a:r>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A mid, 2D B mod i M mod</a:t>
            </a:r>
            <a:endParaRPr lang="en-US" dirty="0"/>
          </a:p>
        </p:txBody>
      </p:sp>
      <p:sp>
        <p:nvSpPr>
          <p:cNvPr id="3" name="Content Placeholder 2"/>
          <p:cNvSpPr>
            <a:spLocks noGrp="1"/>
          </p:cNvSpPr>
          <p:nvPr>
            <p:ph idx="1"/>
          </p:nvPr>
        </p:nvSpPr>
        <p:spPr/>
        <p:txBody>
          <a:bodyPr/>
          <a:lstStyle/>
          <a:p>
            <a:endParaRPr lang="en-US" dirty="0"/>
          </a:p>
        </p:txBody>
      </p:sp>
      <p:pic>
        <p:nvPicPr>
          <p:cNvPr id="4" name="Picture 4" descr="image011"/>
          <p:cNvPicPr>
            <a:picLocks noChangeAspect="1" noChangeArrowheads="1"/>
          </p:cNvPicPr>
          <p:nvPr/>
        </p:nvPicPr>
        <p:blipFill>
          <a:blip r:embed="rId2"/>
          <a:srcRect/>
          <a:stretch>
            <a:fillRect/>
          </a:stretch>
        </p:blipFill>
        <p:spPr>
          <a:xfrm>
            <a:off x="4953000" y="1689100"/>
            <a:ext cx="3429000" cy="2360612"/>
          </a:xfrm>
          <a:prstGeom prst="rect">
            <a:avLst/>
          </a:prstGeom>
          <a:noFill/>
          <a:ln/>
        </p:spPr>
      </p:pic>
      <p:pic>
        <p:nvPicPr>
          <p:cNvPr id="5" name="Picture 7" descr="image009"/>
          <p:cNvPicPr>
            <a:picLocks noChangeAspect="1" noChangeArrowheads="1"/>
          </p:cNvPicPr>
          <p:nvPr/>
        </p:nvPicPr>
        <p:blipFill>
          <a:blip r:embed="rId3"/>
          <a:srcRect/>
          <a:stretch>
            <a:fillRect/>
          </a:stretch>
        </p:blipFill>
        <p:spPr>
          <a:xfrm>
            <a:off x="533400" y="1676400"/>
            <a:ext cx="3505200" cy="2266950"/>
          </a:xfrm>
          <a:prstGeom prst="rect">
            <a:avLst/>
          </a:prstGeom>
          <a:noFill/>
          <a:ln/>
        </p:spPr>
      </p:pic>
      <p:pic>
        <p:nvPicPr>
          <p:cNvPr id="6" name="Picture 10" descr="image013"/>
          <p:cNvPicPr>
            <a:picLocks noChangeAspect="1" noChangeArrowheads="1"/>
          </p:cNvPicPr>
          <p:nvPr/>
        </p:nvPicPr>
        <p:blipFill>
          <a:blip r:embed="rId4"/>
          <a:srcRect/>
          <a:stretch>
            <a:fillRect/>
          </a:stretch>
        </p:blipFill>
        <p:spPr>
          <a:xfrm>
            <a:off x="533400" y="4225925"/>
            <a:ext cx="3505200" cy="2395537"/>
          </a:xfrm>
          <a:prstGeom prst="rect">
            <a:avLst/>
          </a:prstGeom>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mod (Constant-depth Mode)</a:t>
            </a:r>
            <a:endParaRPr lang="en-US" dirty="0"/>
          </a:p>
        </p:txBody>
      </p:sp>
      <p:sp>
        <p:nvSpPr>
          <p:cNvPr id="3" name="Content Placeholder 2"/>
          <p:cNvSpPr>
            <a:spLocks noGrp="1"/>
          </p:cNvSpPr>
          <p:nvPr>
            <p:ph idx="1"/>
          </p:nvPr>
        </p:nvSpPr>
        <p:spPr/>
        <p:txBody>
          <a:bodyPr/>
          <a:lstStyle/>
          <a:p>
            <a:r>
              <a:rPr lang="vi-VN" dirty="0" smtClean="0"/>
              <a:t>Na monitoru se prikazuje ravan na tačno određenoj dubini od sonde, normalna na pravac ultrazvučnog talasa</a:t>
            </a:r>
            <a:endParaRPr lang="en-US" dirty="0"/>
          </a:p>
        </p:txBody>
      </p:sp>
      <p:pic>
        <p:nvPicPr>
          <p:cNvPr id="10242" name="Picture 2" descr="C:\Users\ivank\OneDrive\Desktop\ccc.png"/>
          <p:cNvPicPr>
            <a:picLocks noChangeAspect="1" noChangeArrowheads="1"/>
          </p:cNvPicPr>
          <p:nvPr/>
        </p:nvPicPr>
        <p:blipFill>
          <a:blip r:embed="rId2"/>
          <a:srcRect/>
          <a:stretch>
            <a:fillRect/>
          </a:stretch>
        </p:blipFill>
        <p:spPr bwMode="auto">
          <a:xfrm>
            <a:off x="2133600" y="3581400"/>
            <a:ext cx="4572000" cy="302740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vi-VN" dirty="0" smtClean="0"/>
              <a:t>Ultrazvuk, kao i svaki talas, karakterišu određene veličine, a to su: </a:t>
            </a:r>
            <a:r>
              <a:rPr lang="vi-VN" b="1" dirty="0" smtClean="0"/>
              <a:t>brzina</a:t>
            </a:r>
            <a:r>
              <a:rPr lang="vi-VN" dirty="0" smtClean="0"/>
              <a:t> </a:t>
            </a:r>
            <a:r>
              <a:rPr lang="vi-VN" b="1" dirty="0" smtClean="0"/>
              <a:t>prostiranja</a:t>
            </a:r>
            <a:r>
              <a:rPr lang="vi-VN" dirty="0" smtClean="0"/>
              <a:t> </a:t>
            </a:r>
            <a:r>
              <a:rPr lang="vi-VN" b="1" dirty="0" smtClean="0"/>
              <a:t>talasa</a:t>
            </a:r>
            <a:r>
              <a:rPr lang="vi-VN" dirty="0" smtClean="0"/>
              <a:t> (</a:t>
            </a:r>
            <a:r>
              <a:rPr lang="el-GR" dirty="0" smtClean="0"/>
              <a:t>ν), </a:t>
            </a:r>
            <a:r>
              <a:rPr lang="vi-VN" b="1" dirty="0" smtClean="0"/>
              <a:t>talasna</a:t>
            </a:r>
            <a:r>
              <a:rPr lang="vi-VN" dirty="0" smtClean="0"/>
              <a:t> </a:t>
            </a:r>
            <a:r>
              <a:rPr lang="vi-VN" b="1" dirty="0" smtClean="0"/>
              <a:t>dužina</a:t>
            </a:r>
            <a:r>
              <a:rPr lang="vi-VN" dirty="0" smtClean="0"/>
              <a:t> (</a:t>
            </a:r>
            <a:r>
              <a:rPr lang="el-GR" dirty="0" smtClean="0"/>
              <a:t>λ), </a:t>
            </a:r>
            <a:r>
              <a:rPr lang="vi-VN" b="1" dirty="0" smtClean="0"/>
              <a:t>frekvencija</a:t>
            </a:r>
            <a:r>
              <a:rPr lang="vi-VN" dirty="0" smtClean="0"/>
              <a:t> (f) i </a:t>
            </a:r>
            <a:r>
              <a:rPr lang="vi-VN" b="1" dirty="0" smtClean="0"/>
              <a:t>amplituda</a:t>
            </a:r>
            <a:endParaRPr lang="en-US" b="1" dirty="0" smtClean="0"/>
          </a:p>
          <a:p>
            <a:r>
              <a:rPr lang="en-US" dirty="0" err="1" smtClean="0"/>
              <a:t>Brzina</a:t>
            </a:r>
            <a:r>
              <a:rPr lang="en-US" dirty="0" smtClean="0"/>
              <a:t> </a:t>
            </a:r>
            <a:r>
              <a:rPr lang="en-US" dirty="0" err="1" smtClean="0"/>
              <a:t>prostiranja</a:t>
            </a:r>
            <a:r>
              <a:rPr lang="en-US" dirty="0" smtClean="0"/>
              <a:t> </a:t>
            </a:r>
            <a:r>
              <a:rPr lang="en-US" dirty="0" err="1" smtClean="0"/>
              <a:t>ultrazvučnog</a:t>
            </a:r>
            <a:r>
              <a:rPr lang="en-US" dirty="0" smtClean="0"/>
              <a:t> </a:t>
            </a:r>
            <a:r>
              <a:rPr lang="en-US" dirty="0" err="1" smtClean="0"/>
              <a:t>talasa</a:t>
            </a:r>
            <a:r>
              <a:rPr lang="en-US" dirty="0" smtClean="0"/>
              <a:t> (</a:t>
            </a:r>
            <a:r>
              <a:rPr lang="el-GR" dirty="0" smtClean="0"/>
              <a:t>ν) </a:t>
            </a:r>
            <a:r>
              <a:rPr lang="en-US" dirty="0" smtClean="0"/>
              <a:t>je </a:t>
            </a:r>
            <a:r>
              <a:rPr lang="en-US" dirty="0" err="1" smtClean="0"/>
              <a:t>brzina</a:t>
            </a:r>
            <a:r>
              <a:rPr lang="en-US" dirty="0" smtClean="0"/>
              <a:t> </a:t>
            </a:r>
            <a:r>
              <a:rPr lang="en-US" dirty="0" err="1" smtClean="0"/>
              <a:t>kojom</a:t>
            </a:r>
            <a:r>
              <a:rPr lang="en-US" dirty="0" smtClean="0"/>
              <a:t> se on </a:t>
            </a:r>
            <a:r>
              <a:rPr lang="en-US" dirty="0" err="1" smtClean="0"/>
              <a:t>širi</a:t>
            </a:r>
            <a:r>
              <a:rPr lang="en-US" dirty="0" smtClean="0"/>
              <a:t> </a:t>
            </a:r>
            <a:r>
              <a:rPr lang="en-US" dirty="0" err="1" smtClean="0"/>
              <a:t>kroz</a:t>
            </a:r>
            <a:r>
              <a:rPr lang="en-US" dirty="0" smtClean="0"/>
              <a:t> </a:t>
            </a:r>
            <a:r>
              <a:rPr lang="en-US" dirty="0" err="1" smtClean="0"/>
              <a:t>neku</a:t>
            </a:r>
            <a:r>
              <a:rPr lang="en-US" dirty="0" smtClean="0"/>
              <a:t> </a:t>
            </a:r>
            <a:r>
              <a:rPr lang="en-US" dirty="0" err="1" smtClean="0"/>
              <a:t>elastičnu</a:t>
            </a:r>
            <a:r>
              <a:rPr lang="en-US" dirty="0" smtClean="0"/>
              <a:t> </a:t>
            </a:r>
            <a:r>
              <a:rPr lang="en-US" dirty="0" err="1" smtClean="0"/>
              <a:t>sredinu</a:t>
            </a:r>
            <a:endParaRPr lang="en-US" dirty="0" smtClean="0"/>
          </a:p>
          <a:p>
            <a:r>
              <a:rPr lang="en-US" dirty="0" err="1" smtClean="0"/>
              <a:t>Brzina</a:t>
            </a:r>
            <a:r>
              <a:rPr lang="en-US" dirty="0" smtClean="0"/>
              <a:t> </a:t>
            </a:r>
            <a:r>
              <a:rPr lang="en-US" dirty="0" err="1" smtClean="0"/>
              <a:t>aksutičnog</a:t>
            </a:r>
            <a:r>
              <a:rPr lang="en-US" dirty="0" smtClean="0"/>
              <a:t> </a:t>
            </a:r>
            <a:r>
              <a:rPr lang="en-US" dirty="0" err="1" smtClean="0"/>
              <a:t>talasa</a:t>
            </a:r>
            <a:r>
              <a:rPr lang="en-US" dirty="0" smtClean="0"/>
              <a:t> </a:t>
            </a:r>
            <a:r>
              <a:rPr lang="en-US" dirty="0" err="1" smtClean="0"/>
              <a:t>zavisi</a:t>
            </a:r>
            <a:r>
              <a:rPr lang="en-US" dirty="0" smtClean="0"/>
              <a:t> </a:t>
            </a:r>
            <a:r>
              <a:rPr lang="en-US" dirty="0" err="1" smtClean="0"/>
              <a:t>od</a:t>
            </a:r>
            <a:r>
              <a:rPr lang="en-US" dirty="0" smtClean="0"/>
              <a:t> </a:t>
            </a:r>
            <a:r>
              <a:rPr lang="en-US" dirty="0" err="1" smtClean="0"/>
              <a:t>prirode</a:t>
            </a:r>
            <a:r>
              <a:rPr lang="en-US" dirty="0" smtClean="0"/>
              <a:t> </a:t>
            </a:r>
            <a:r>
              <a:rPr lang="en-US" dirty="0" err="1" smtClean="0"/>
              <a:t>sredine</a:t>
            </a:r>
            <a:r>
              <a:rPr lang="en-US" dirty="0" smtClean="0"/>
              <a:t> </a:t>
            </a:r>
            <a:r>
              <a:rPr lang="en-US" dirty="0" err="1" smtClean="0"/>
              <a:t>kroz</a:t>
            </a:r>
            <a:r>
              <a:rPr lang="en-US" dirty="0" smtClean="0"/>
              <a:t> </a:t>
            </a:r>
            <a:r>
              <a:rPr lang="en-US" dirty="0" err="1" smtClean="0"/>
              <a:t>koju</a:t>
            </a:r>
            <a:r>
              <a:rPr lang="en-US" dirty="0" smtClean="0"/>
              <a:t> </a:t>
            </a:r>
            <a:r>
              <a:rPr lang="en-US" dirty="0" err="1" smtClean="0"/>
              <a:t>talas</a:t>
            </a:r>
            <a:r>
              <a:rPr lang="en-US" dirty="0" smtClean="0"/>
              <a:t> </a:t>
            </a:r>
            <a:r>
              <a:rPr lang="en-US" dirty="0" err="1" smtClean="0"/>
              <a:t>prolazi</a:t>
            </a:r>
            <a:r>
              <a:rPr lang="en-US" dirty="0" smtClean="0"/>
              <a:t>, a ne </a:t>
            </a:r>
            <a:r>
              <a:rPr lang="en-US" dirty="0" err="1" smtClean="0"/>
              <a:t>od</a:t>
            </a:r>
            <a:r>
              <a:rPr lang="en-US" dirty="0" smtClean="0"/>
              <a:t> </a:t>
            </a:r>
            <a:r>
              <a:rPr lang="en-US" dirty="0" err="1" smtClean="0"/>
              <a:t>frekvencije</a:t>
            </a:r>
            <a:r>
              <a:rPr lang="en-US" dirty="0" smtClean="0"/>
              <a:t>, </a:t>
            </a:r>
            <a:r>
              <a:rPr lang="en-US" dirty="0" err="1" smtClean="0"/>
              <a:t>talasne</a:t>
            </a:r>
            <a:r>
              <a:rPr lang="en-US" dirty="0" smtClean="0"/>
              <a:t> </a:t>
            </a:r>
            <a:r>
              <a:rPr lang="en-US" dirty="0" err="1" smtClean="0"/>
              <a:t>dužine</a:t>
            </a:r>
            <a:r>
              <a:rPr lang="en-US" dirty="0" smtClean="0"/>
              <a:t> </a:t>
            </a:r>
            <a:r>
              <a:rPr lang="en-US" dirty="0" err="1" smtClean="0"/>
              <a:t>i</a:t>
            </a:r>
            <a:r>
              <a:rPr lang="en-US" dirty="0" smtClean="0"/>
              <a:t> amplitude </a:t>
            </a:r>
            <a:r>
              <a:rPr lang="en-US" dirty="0" err="1" smtClean="0"/>
              <a:t>oscilovanja</a:t>
            </a:r>
            <a:endParaRPr lang="en-US" b="1" dirty="0"/>
          </a:p>
        </p:txBody>
      </p:sp>
      <p:sp>
        <p:nvSpPr>
          <p:cNvPr id="4" name="Title 1"/>
          <p:cNvSpPr>
            <a:spLocks noGrp="1"/>
          </p:cNvSpPr>
          <p:nvPr>
            <p:ph type="title"/>
          </p:nvPr>
        </p:nvSpPr>
        <p:spPr/>
        <p:txBody>
          <a:bodyPr/>
          <a:lstStyle/>
          <a:p>
            <a:r>
              <a:rPr lang="sr-Latn-RS" dirty="0" smtClean="0"/>
              <a:t>KARAKTERISTIKE ULTRAZVUKA</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7848600" cy="2286000"/>
          </a:xfrm>
        </p:spPr>
        <p:txBody>
          <a:bodyPr/>
          <a:lstStyle/>
          <a:p>
            <a:r>
              <a:rPr lang="en-US" dirty="0" smtClean="0"/>
              <a:t>Princip rada kao kod B moda </a:t>
            </a:r>
            <a:endParaRPr lang="sr-Latn-RS" dirty="0" smtClean="0"/>
          </a:p>
          <a:p>
            <a:r>
              <a:rPr lang="en-US" dirty="0" smtClean="0"/>
              <a:t>Pomična sonda sa više piezopretvarača </a:t>
            </a:r>
            <a:endParaRPr lang="sr-Latn-RS" dirty="0" smtClean="0"/>
          </a:p>
          <a:p>
            <a:r>
              <a:rPr lang="en-US" dirty="0" smtClean="0"/>
              <a:t>Vrši se trigerovanje prikaza sa definisanim vremenskim kašnjenjem</a:t>
            </a:r>
            <a:endParaRPr lang="en-US" dirty="0"/>
          </a:p>
        </p:txBody>
      </p:sp>
      <p:pic>
        <p:nvPicPr>
          <p:cNvPr id="11266" name="Picture 2" descr="C:\Users\ivank\OneDrive\Desktop\5123.png"/>
          <p:cNvPicPr>
            <a:picLocks noChangeAspect="1" noChangeArrowheads="1"/>
          </p:cNvPicPr>
          <p:nvPr/>
        </p:nvPicPr>
        <p:blipFill>
          <a:blip r:embed="rId2"/>
          <a:srcRect/>
          <a:stretch>
            <a:fillRect/>
          </a:stretch>
        </p:blipFill>
        <p:spPr bwMode="auto">
          <a:xfrm>
            <a:off x="2235200" y="2981325"/>
            <a:ext cx="3784600" cy="3716038"/>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Primena Doplerovog efekta u medicinskim merenjima</a:t>
            </a:r>
            <a:endParaRPr lang="en-US" dirty="0"/>
          </a:p>
        </p:txBody>
      </p:sp>
      <p:sp>
        <p:nvSpPr>
          <p:cNvPr id="3" name="Content Placeholder 2"/>
          <p:cNvSpPr>
            <a:spLocks noGrp="1"/>
          </p:cNvSpPr>
          <p:nvPr>
            <p:ph idx="1"/>
          </p:nvPr>
        </p:nvSpPr>
        <p:spPr>
          <a:xfrm>
            <a:off x="457200" y="1600200"/>
            <a:ext cx="8458200" cy="2209799"/>
          </a:xfrm>
        </p:spPr>
        <p:txBody>
          <a:bodyPr>
            <a:normAutofit fontScale="77500" lnSpcReduction="20000"/>
          </a:bodyPr>
          <a:lstStyle/>
          <a:p>
            <a:pPr>
              <a:buFontTx/>
              <a:buNone/>
            </a:pPr>
            <a:r>
              <a:rPr lang="sl-SI" dirty="0" smtClean="0">
                <a:solidFill>
                  <a:schemeClr val="tx1">
                    <a:lumMod val="95000"/>
                    <a:lumOff val="5000"/>
                  </a:schemeClr>
                </a:solidFill>
              </a:rPr>
              <a:t>Ultrazvučna doplerska sonografija je grupa tehnika koje koriste Doplerov efekt u cilju merenja ili oslikavanja brzine toka krvi u krvnim sudovima i srcu. Osnovne tehnike su:</a:t>
            </a:r>
            <a:endParaRPr lang="sl-SI" i="1" dirty="0" smtClean="0">
              <a:solidFill>
                <a:schemeClr val="tx1">
                  <a:lumMod val="95000"/>
                  <a:lumOff val="5000"/>
                </a:schemeClr>
              </a:solidFill>
            </a:endParaRPr>
          </a:p>
          <a:p>
            <a:r>
              <a:rPr lang="sl-SI" i="1" dirty="0" smtClean="0">
                <a:solidFill>
                  <a:schemeClr val="tx1">
                    <a:lumMod val="95000"/>
                    <a:lumOff val="5000"/>
                  </a:schemeClr>
                </a:solidFill>
              </a:rPr>
              <a:t>Kontinuirani ultrazvučni (CW) dopler,</a:t>
            </a:r>
          </a:p>
          <a:p>
            <a:r>
              <a:rPr lang="sl-SI" i="1" dirty="0" smtClean="0">
                <a:solidFill>
                  <a:schemeClr val="tx1">
                    <a:lumMod val="95000"/>
                    <a:lumOff val="5000"/>
                  </a:schemeClr>
                </a:solidFill>
              </a:rPr>
              <a:t>Pulsni ultrazvučni (PW) dopler,</a:t>
            </a:r>
          </a:p>
          <a:p>
            <a:r>
              <a:rPr lang="sl-SI" i="1" dirty="0" smtClean="0">
                <a:solidFill>
                  <a:schemeClr val="tx1">
                    <a:lumMod val="95000"/>
                    <a:lumOff val="5000"/>
                  </a:schemeClr>
                </a:solidFill>
              </a:rPr>
              <a:t>Kolor dopler.</a:t>
            </a:r>
            <a:endParaRPr lang="en-US" dirty="0" smtClean="0">
              <a:solidFill>
                <a:schemeClr val="tx1">
                  <a:lumMod val="95000"/>
                  <a:lumOff val="5000"/>
                </a:schemeClr>
              </a:solidFill>
            </a:endParaRPr>
          </a:p>
          <a:p>
            <a:endParaRPr lang="en-US" dirty="0"/>
          </a:p>
        </p:txBody>
      </p:sp>
      <p:grpSp>
        <p:nvGrpSpPr>
          <p:cNvPr id="4" name="Group 10"/>
          <p:cNvGrpSpPr>
            <a:grpSpLocks/>
          </p:cNvGrpSpPr>
          <p:nvPr/>
        </p:nvGrpSpPr>
        <p:grpSpPr bwMode="auto">
          <a:xfrm>
            <a:off x="1219200" y="3733800"/>
            <a:ext cx="6172200" cy="2895600"/>
            <a:chOff x="2622" y="9633"/>
            <a:chExt cx="7011" cy="2907"/>
          </a:xfrm>
        </p:grpSpPr>
        <p:sp>
          <p:nvSpPr>
            <p:cNvPr id="5" name="Freeform 11"/>
            <p:cNvSpPr>
              <a:spLocks/>
            </p:cNvSpPr>
            <p:nvPr/>
          </p:nvSpPr>
          <p:spPr bwMode="auto">
            <a:xfrm>
              <a:off x="3477" y="10493"/>
              <a:ext cx="3477" cy="290"/>
            </a:xfrm>
            <a:custGeom>
              <a:avLst/>
              <a:gdLst/>
              <a:ahLst/>
              <a:cxnLst>
                <a:cxn ang="0">
                  <a:pos x="0" y="166"/>
                </a:cxn>
                <a:cxn ang="0">
                  <a:pos x="468" y="140"/>
                </a:cxn>
                <a:cxn ang="0">
                  <a:pos x="778" y="190"/>
                </a:cxn>
                <a:cxn ang="0">
                  <a:pos x="998" y="290"/>
                </a:cxn>
                <a:cxn ang="0">
                  <a:pos x="1468" y="20"/>
                </a:cxn>
                <a:cxn ang="0">
                  <a:pos x="1588" y="0"/>
                </a:cxn>
                <a:cxn ang="0">
                  <a:pos x="1798" y="60"/>
                </a:cxn>
                <a:cxn ang="0">
                  <a:pos x="1968" y="130"/>
                </a:cxn>
                <a:cxn ang="0">
                  <a:pos x="2181" y="172"/>
                </a:cxn>
                <a:cxn ang="0">
                  <a:pos x="2568" y="180"/>
                </a:cxn>
                <a:cxn ang="0">
                  <a:pos x="3477" y="167"/>
                </a:cxn>
              </a:cxnLst>
              <a:rect l="0" t="0" r="r" b="b"/>
              <a:pathLst>
                <a:path w="3477" h="290">
                  <a:moveTo>
                    <a:pt x="0" y="166"/>
                  </a:moveTo>
                  <a:lnTo>
                    <a:pt x="468" y="140"/>
                  </a:lnTo>
                  <a:lnTo>
                    <a:pt x="778" y="190"/>
                  </a:lnTo>
                  <a:lnTo>
                    <a:pt x="998" y="290"/>
                  </a:lnTo>
                  <a:lnTo>
                    <a:pt x="1468" y="20"/>
                  </a:lnTo>
                  <a:lnTo>
                    <a:pt x="1588" y="0"/>
                  </a:lnTo>
                  <a:lnTo>
                    <a:pt x="1798" y="60"/>
                  </a:lnTo>
                  <a:lnTo>
                    <a:pt x="1968" y="130"/>
                  </a:lnTo>
                  <a:lnTo>
                    <a:pt x="2181" y="172"/>
                  </a:lnTo>
                  <a:lnTo>
                    <a:pt x="2568" y="180"/>
                  </a:lnTo>
                  <a:lnTo>
                    <a:pt x="3477" y="167"/>
                  </a:lnTo>
                </a:path>
              </a:pathLst>
            </a:custGeom>
            <a:noFill/>
            <a:ln w="9525">
              <a:solidFill>
                <a:srgbClr val="000000"/>
              </a:solidFill>
              <a:round/>
              <a:headEnd type="none" w="med" len="med"/>
              <a:tailEnd type="none" w="med" len="med"/>
            </a:ln>
          </p:spPr>
          <p:txBody>
            <a:bodyPr/>
            <a:lstStyle/>
            <a:p>
              <a:endParaRPr lang="en-US"/>
            </a:p>
          </p:txBody>
        </p:sp>
        <p:sp>
          <p:nvSpPr>
            <p:cNvPr id="6" name="Line 12"/>
            <p:cNvSpPr>
              <a:spLocks noChangeShapeType="1"/>
            </p:cNvSpPr>
            <p:nvPr/>
          </p:nvSpPr>
          <p:spPr bwMode="auto">
            <a:xfrm>
              <a:off x="3876" y="9861"/>
              <a:ext cx="627" cy="912"/>
            </a:xfrm>
            <a:prstGeom prst="line">
              <a:avLst/>
            </a:prstGeom>
            <a:noFill/>
            <a:ln w="28575">
              <a:solidFill>
                <a:srgbClr val="000000"/>
              </a:solidFill>
              <a:round/>
              <a:headEnd/>
              <a:tailEnd/>
            </a:ln>
          </p:spPr>
          <p:txBody>
            <a:bodyPr/>
            <a:lstStyle/>
            <a:p>
              <a:endParaRPr lang="en-US"/>
            </a:p>
          </p:txBody>
        </p:sp>
        <p:sp>
          <p:nvSpPr>
            <p:cNvPr id="7" name="Line 13"/>
            <p:cNvSpPr>
              <a:spLocks noChangeShapeType="1"/>
            </p:cNvSpPr>
            <p:nvPr/>
          </p:nvSpPr>
          <p:spPr bwMode="auto">
            <a:xfrm>
              <a:off x="4275" y="9633"/>
              <a:ext cx="570" cy="912"/>
            </a:xfrm>
            <a:prstGeom prst="line">
              <a:avLst/>
            </a:prstGeom>
            <a:noFill/>
            <a:ln w="28575">
              <a:solidFill>
                <a:srgbClr val="000000"/>
              </a:solidFill>
              <a:round/>
              <a:headEnd/>
              <a:tailEnd/>
            </a:ln>
          </p:spPr>
          <p:txBody>
            <a:bodyPr/>
            <a:lstStyle/>
            <a:p>
              <a:endParaRPr lang="en-US"/>
            </a:p>
          </p:txBody>
        </p:sp>
        <p:sp>
          <p:nvSpPr>
            <p:cNvPr id="8" name="Line 14"/>
            <p:cNvSpPr>
              <a:spLocks noChangeShapeType="1"/>
            </p:cNvSpPr>
            <p:nvPr/>
          </p:nvSpPr>
          <p:spPr bwMode="auto">
            <a:xfrm flipV="1">
              <a:off x="4503" y="10545"/>
              <a:ext cx="342" cy="228"/>
            </a:xfrm>
            <a:prstGeom prst="line">
              <a:avLst/>
            </a:prstGeom>
            <a:noFill/>
            <a:ln w="28575">
              <a:solidFill>
                <a:srgbClr val="000000"/>
              </a:solidFill>
              <a:round/>
              <a:headEnd/>
              <a:tailEnd/>
            </a:ln>
          </p:spPr>
          <p:txBody>
            <a:bodyPr/>
            <a:lstStyle/>
            <a:p>
              <a:endParaRPr lang="en-US"/>
            </a:p>
          </p:txBody>
        </p:sp>
        <p:sp>
          <p:nvSpPr>
            <p:cNvPr id="9" name="Line 15"/>
            <p:cNvSpPr>
              <a:spLocks noChangeShapeType="1"/>
            </p:cNvSpPr>
            <p:nvPr/>
          </p:nvSpPr>
          <p:spPr bwMode="auto">
            <a:xfrm>
              <a:off x="4617" y="10716"/>
              <a:ext cx="912" cy="969"/>
            </a:xfrm>
            <a:prstGeom prst="line">
              <a:avLst/>
            </a:prstGeom>
            <a:noFill/>
            <a:ln w="9525">
              <a:solidFill>
                <a:srgbClr val="000000"/>
              </a:solidFill>
              <a:round/>
              <a:headEnd/>
              <a:tailEnd type="triangle" w="sm" len="sm"/>
            </a:ln>
          </p:spPr>
          <p:txBody>
            <a:bodyPr/>
            <a:lstStyle/>
            <a:p>
              <a:endParaRPr lang="en-US"/>
            </a:p>
          </p:txBody>
        </p:sp>
        <p:sp>
          <p:nvSpPr>
            <p:cNvPr id="10" name="Line 16"/>
            <p:cNvSpPr>
              <a:spLocks noChangeShapeType="1"/>
            </p:cNvSpPr>
            <p:nvPr/>
          </p:nvSpPr>
          <p:spPr bwMode="auto">
            <a:xfrm rot="-10027977">
              <a:off x="4674" y="10716"/>
              <a:ext cx="922" cy="769"/>
            </a:xfrm>
            <a:prstGeom prst="line">
              <a:avLst/>
            </a:prstGeom>
            <a:noFill/>
            <a:ln w="9525">
              <a:solidFill>
                <a:srgbClr val="000000"/>
              </a:solidFill>
              <a:round/>
              <a:headEnd/>
              <a:tailEnd type="triangle" w="sm" len="sm"/>
            </a:ln>
          </p:spPr>
          <p:txBody>
            <a:bodyPr/>
            <a:lstStyle/>
            <a:p>
              <a:endParaRPr lang="en-US"/>
            </a:p>
          </p:txBody>
        </p:sp>
        <p:sp>
          <p:nvSpPr>
            <p:cNvPr id="11" name="Oval 17"/>
            <p:cNvSpPr>
              <a:spLocks noChangeArrowheads="1"/>
            </p:cNvSpPr>
            <p:nvPr/>
          </p:nvSpPr>
          <p:spPr bwMode="auto">
            <a:xfrm>
              <a:off x="5529" y="11514"/>
              <a:ext cx="114" cy="285"/>
            </a:xfrm>
            <a:prstGeom prst="ellipse">
              <a:avLst/>
            </a:prstGeom>
            <a:solidFill>
              <a:srgbClr val="C0C0C0"/>
            </a:solidFill>
            <a:ln w="9525">
              <a:solidFill>
                <a:srgbClr val="000000"/>
              </a:solidFill>
              <a:round/>
              <a:headEnd/>
              <a:tailEnd/>
            </a:ln>
          </p:spPr>
          <p:txBody>
            <a:bodyPr/>
            <a:lstStyle/>
            <a:p>
              <a:endParaRPr lang="en-US"/>
            </a:p>
          </p:txBody>
        </p:sp>
        <p:sp>
          <p:nvSpPr>
            <p:cNvPr id="12" name="Line 18"/>
            <p:cNvSpPr>
              <a:spLocks noChangeShapeType="1"/>
            </p:cNvSpPr>
            <p:nvPr/>
          </p:nvSpPr>
          <p:spPr bwMode="auto">
            <a:xfrm>
              <a:off x="5700" y="11685"/>
              <a:ext cx="513" cy="0"/>
            </a:xfrm>
            <a:prstGeom prst="line">
              <a:avLst/>
            </a:prstGeom>
            <a:noFill/>
            <a:ln w="19050">
              <a:solidFill>
                <a:srgbClr val="000000"/>
              </a:solidFill>
              <a:round/>
              <a:headEnd/>
              <a:tailEnd type="triangle" w="sm" len="sm"/>
            </a:ln>
          </p:spPr>
          <p:txBody>
            <a:bodyPr/>
            <a:lstStyle/>
            <a:p>
              <a:endParaRPr lang="en-US"/>
            </a:p>
          </p:txBody>
        </p:sp>
        <p:sp>
          <p:nvSpPr>
            <p:cNvPr id="13" name="Line 19"/>
            <p:cNvSpPr>
              <a:spLocks noChangeShapeType="1"/>
            </p:cNvSpPr>
            <p:nvPr/>
          </p:nvSpPr>
          <p:spPr bwMode="auto">
            <a:xfrm>
              <a:off x="3534" y="11400"/>
              <a:ext cx="3534" cy="0"/>
            </a:xfrm>
            <a:prstGeom prst="line">
              <a:avLst/>
            </a:prstGeom>
            <a:noFill/>
            <a:ln w="19050">
              <a:solidFill>
                <a:srgbClr val="000000"/>
              </a:solidFill>
              <a:round/>
              <a:headEnd/>
              <a:tailEnd/>
            </a:ln>
          </p:spPr>
          <p:txBody>
            <a:bodyPr/>
            <a:lstStyle/>
            <a:p>
              <a:endParaRPr lang="en-US"/>
            </a:p>
          </p:txBody>
        </p:sp>
        <p:sp>
          <p:nvSpPr>
            <p:cNvPr id="14" name="Line 20"/>
            <p:cNvSpPr>
              <a:spLocks noChangeShapeType="1"/>
            </p:cNvSpPr>
            <p:nvPr/>
          </p:nvSpPr>
          <p:spPr bwMode="auto">
            <a:xfrm>
              <a:off x="3591" y="11970"/>
              <a:ext cx="3534" cy="0"/>
            </a:xfrm>
            <a:prstGeom prst="line">
              <a:avLst/>
            </a:prstGeom>
            <a:noFill/>
            <a:ln w="19050">
              <a:solidFill>
                <a:srgbClr val="000000"/>
              </a:solidFill>
              <a:round/>
              <a:headEnd/>
              <a:tailEnd/>
            </a:ln>
          </p:spPr>
          <p:txBody>
            <a:bodyPr/>
            <a:lstStyle/>
            <a:p>
              <a:endParaRPr lang="en-US"/>
            </a:p>
          </p:txBody>
        </p:sp>
        <p:sp>
          <p:nvSpPr>
            <p:cNvPr id="15" name="Line 21"/>
            <p:cNvSpPr>
              <a:spLocks noChangeShapeType="1"/>
            </p:cNvSpPr>
            <p:nvPr/>
          </p:nvSpPr>
          <p:spPr bwMode="auto">
            <a:xfrm>
              <a:off x="4104" y="11286"/>
              <a:ext cx="399" cy="399"/>
            </a:xfrm>
            <a:prstGeom prst="line">
              <a:avLst/>
            </a:prstGeom>
            <a:noFill/>
            <a:ln w="9525">
              <a:solidFill>
                <a:srgbClr val="000000"/>
              </a:solidFill>
              <a:prstDash val="dash"/>
              <a:round/>
              <a:headEnd/>
              <a:tailEnd type="none" w="sm" len="sm"/>
            </a:ln>
          </p:spPr>
          <p:txBody>
            <a:bodyPr/>
            <a:lstStyle/>
            <a:p>
              <a:endParaRPr lang="en-US"/>
            </a:p>
          </p:txBody>
        </p:sp>
        <p:sp>
          <p:nvSpPr>
            <p:cNvPr id="16" name="Line 22"/>
            <p:cNvSpPr>
              <a:spLocks noChangeShapeType="1"/>
            </p:cNvSpPr>
            <p:nvPr/>
          </p:nvSpPr>
          <p:spPr bwMode="auto">
            <a:xfrm>
              <a:off x="4503" y="11685"/>
              <a:ext cx="513" cy="0"/>
            </a:xfrm>
            <a:prstGeom prst="line">
              <a:avLst/>
            </a:prstGeom>
            <a:noFill/>
            <a:ln w="9525">
              <a:solidFill>
                <a:srgbClr val="000000"/>
              </a:solidFill>
              <a:prstDash val="dash"/>
              <a:round/>
              <a:headEnd/>
              <a:tailEnd/>
            </a:ln>
            <a:effectLst/>
          </p:spPr>
          <p:txBody>
            <a:bodyPr/>
            <a:lstStyle/>
            <a:p>
              <a:endParaRPr lang="en-US"/>
            </a:p>
          </p:txBody>
        </p:sp>
        <p:sp>
          <p:nvSpPr>
            <p:cNvPr id="17" name="Text Box 23"/>
            <p:cNvSpPr txBox="1">
              <a:spLocks noChangeArrowheads="1"/>
            </p:cNvSpPr>
            <p:nvPr/>
          </p:nvSpPr>
          <p:spPr bwMode="auto">
            <a:xfrm>
              <a:off x="4446" y="9690"/>
              <a:ext cx="2109" cy="399"/>
            </a:xfrm>
            <a:prstGeom prst="rect">
              <a:avLst/>
            </a:prstGeom>
            <a:noFill/>
            <a:ln w="9525">
              <a:noFill/>
              <a:miter lim="800000"/>
              <a:headEnd/>
              <a:tailEnd/>
            </a:ln>
            <a:effectLst/>
          </p:spPr>
          <p:txBody>
            <a:bodyPr/>
            <a:lstStyle/>
            <a:p>
              <a:r>
                <a:rPr lang="en-US" sz="1200"/>
                <a:t>ultrazvučna sonda</a:t>
              </a:r>
              <a:endParaRPr lang="en-US"/>
            </a:p>
          </p:txBody>
        </p:sp>
        <p:sp>
          <p:nvSpPr>
            <p:cNvPr id="18" name="Text Box 24"/>
            <p:cNvSpPr txBox="1">
              <a:spLocks noChangeArrowheads="1"/>
            </p:cNvSpPr>
            <p:nvPr/>
          </p:nvSpPr>
          <p:spPr bwMode="auto">
            <a:xfrm>
              <a:off x="2736" y="11457"/>
              <a:ext cx="1254" cy="399"/>
            </a:xfrm>
            <a:prstGeom prst="rect">
              <a:avLst/>
            </a:prstGeom>
            <a:noFill/>
            <a:ln w="9525">
              <a:noFill/>
              <a:miter lim="800000"/>
              <a:headEnd/>
              <a:tailEnd/>
            </a:ln>
            <a:effectLst/>
          </p:spPr>
          <p:txBody>
            <a:bodyPr/>
            <a:lstStyle/>
            <a:p>
              <a:r>
                <a:rPr lang="en-US" sz="1200"/>
                <a:t>krvni sud</a:t>
              </a:r>
              <a:endParaRPr lang="en-US"/>
            </a:p>
          </p:txBody>
        </p:sp>
        <p:sp>
          <p:nvSpPr>
            <p:cNvPr id="19" name="Text Box 25"/>
            <p:cNvSpPr txBox="1">
              <a:spLocks noChangeArrowheads="1"/>
            </p:cNvSpPr>
            <p:nvPr/>
          </p:nvSpPr>
          <p:spPr bwMode="auto">
            <a:xfrm>
              <a:off x="6099" y="11457"/>
              <a:ext cx="1995" cy="399"/>
            </a:xfrm>
            <a:prstGeom prst="rect">
              <a:avLst/>
            </a:prstGeom>
            <a:noFill/>
            <a:ln w="9525">
              <a:noFill/>
              <a:miter lim="800000"/>
              <a:headEnd/>
              <a:tailEnd/>
            </a:ln>
            <a:effectLst/>
          </p:spPr>
          <p:txBody>
            <a:bodyPr/>
            <a:lstStyle/>
            <a:p>
              <a:r>
                <a:rPr lang="en-US" sz="1200"/>
                <a:t>brzina eritrocita</a:t>
              </a:r>
              <a:endParaRPr lang="en-US"/>
            </a:p>
          </p:txBody>
        </p:sp>
        <p:sp>
          <p:nvSpPr>
            <p:cNvPr id="20" name="Text Box 26"/>
            <p:cNvSpPr txBox="1">
              <a:spLocks noChangeArrowheads="1"/>
            </p:cNvSpPr>
            <p:nvPr/>
          </p:nvSpPr>
          <p:spPr bwMode="auto">
            <a:xfrm>
              <a:off x="2850" y="10887"/>
              <a:ext cx="2337" cy="399"/>
            </a:xfrm>
            <a:prstGeom prst="rect">
              <a:avLst/>
            </a:prstGeom>
            <a:noFill/>
            <a:ln w="9525">
              <a:noFill/>
              <a:miter lim="800000"/>
              <a:headEnd/>
              <a:tailEnd/>
            </a:ln>
            <a:effectLst/>
          </p:spPr>
          <p:txBody>
            <a:bodyPr/>
            <a:lstStyle/>
            <a:p>
              <a:r>
                <a:rPr lang="en-US" sz="1200"/>
                <a:t>transmitovani snop</a:t>
              </a:r>
              <a:endParaRPr lang="en-US"/>
            </a:p>
          </p:txBody>
        </p:sp>
        <p:sp>
          <p:nvSpPr>
            <p:cNvPr id="21" name="Text Box 27"/>
            <p:cNvSpPr txBox="1">
              <a:spLocks noChangeArrowheads="1"/>
            </p:cNvSpPr>
            <p:nvPr/>
          </p:nvSpPr>
          <p:spPr bwMode="auto">
            <a:xfrm>
              <a:off x="5130" y="10887"/>
              <a:ext cx="2109" cy="399"/>
            </a:xfrm>
            <a:prstGeom prst="rect">
              <a:avLst/>
            </a:prstGeom>
            <a:noFill/>
            <a:ln w="9525">
              <a:noFill/>
              <a:miter lim="800000"/>
              <a:headEnd/>
              <a:tailEnd/>
            </a:ln>
            <a:effectLst/>
          </p:spPr>
          <p:txBody>
            <a:bodyPr/>
            <a:lstStyle/>
            <a:p>
              <a:r>
                <a:rPr lang="en-US" sz="1200" dirty="0"/>
                <a:t>reflektovani snop</a:t>
              </a:r>
              <a:endParaRPr lang="en-US" dirty="0"/>
            </a:p>
          </p:txBody>
        </p:sp>
        <p:sp>
          <p:nvSpPr>
            <p:cNvPr id="22" name="Text Box 28"/>
            <p:cNvSpPr txBox="1">
              <a:spLocks noChangeArrowheads="1"/>
            </p:cNvSpPr>
            <p:nvPr/>
          </p:nvSpPr>
          <p:spPr bwMode="auto">
            <a:xfrm>
              <a:off x="4332" y="11343"/>
              <a:ext cx="456" cy="399"/>
            </a:xfrm>
            <a:prstGeom prst="rect">
              <a:avLst/>
            </a:prstGeom>
            <a:noFill/>
            <a:ln w="9525">
              <a:noFill/>
              <a:miter lim="800000"/>
              <a:headEnd/>
              <a:tailEnd/>
            </a:ln>
            <a:effectLst/>
          </p:spPr>
          <p:txBody>
            <a:bodyPr/>
            <a:lstStyle/>
            <a:p>
              <a:r>
                <a:rPr lang="en-US" sz="1200">
                  <a:latin typeface="Symbol" pitchFamily="18" charset="2"/>
                </a:rPr>
                <a:t>q</a:t>
              </a:r>
              <a:endParaRPr lang="en-US"/>
            </a:p>
          </p:txBody>
        </p:sp>
        <p:sp>
          <p:nvSpPr>
            <p:cNvPr id="23" name="Text Box 29"/>
            <p:cNvSpPr txBox="1">
              <a:spLocks noChangeArrowheads="1"/>
            </p:cNvSpPr>
            <p:nvPr/>
          </p:nvSpPr>
          <p:spPr bwMode="auto">
            <a:xfrm>
              <a:off x="2622" y="12141"/>
              <a:ext cx="7011" cy="399"/>
            </a:xfrm>
            <a:prstGeom prst="rect">
              <a:avLst/>
            </a:prstGeom>
            <a:noFill/>
            <a:ln w="9525">
              <a:noFill/>
              <a:miter lim="800000"/>
              <a:headEnd/>
              <a:tailEnd/>
            </a:ln>
            <a:effectLst/>
          </p:spPr>
          <p:txBody>
            <a:bodyPr/>
            <a:lstStyle/>
            <a:p>
              <a:pPr algn="ctr"/>
              <a:r>
                <a:rPr lang="en-US" sz="1400" b="1"/>
                <a:t>Primena Doplerove metode na određivanje brzine kretanja eritrocita.</a:t>
              </a:r>
            </a:p>
          </p:txBody>
        </p:sp>
        <p:sp>
          <p:nvSpPr>
            <p:cNvPr id="24" name="Text Box 30"/>
            <p:cNvSpPr txBox="1">
              <a:spLocks noChangeArrowheads="1"/>
            </p:cNvSpPr>
            <p:nvPr/>
          </p:nvSpPr>
          <p:spPr bwMode="auto">
            <a:xfrm>
              <a:off x="7752" y="11407"/>
              <a:ext cx="1824" cy="506"/>
            </a:xfrm>
            <a:prstGeom prst="rect">
              <a:avLst/>
            </a:prstGeom>
            <a:noFill/>
            <a:ln w="9525">
              <a:noFill/>
              <a:miter lim="800000"/>
              <a:headEnd/>
              <a:tailEnd/>
            </a:ln>
            <a:effectLst/>
          </p:spPr>
          <p:txBody>
            <a:bodyPr/>
            <a:lstStyle/>
            <a:p>
              <a:r>
                <a:rPr lang="en-US" sz="1400" b="1">
                  <a:sym typeface="Symbol" pitchFamily="18" charset="2"/>
                </a:rPr>
                <a:t></a:t>
              </a:r>
              <a:r>
                <a:rPr lang="en-US" sz="1400" b="1"/>
                <a:t>= f</a:t>
              </a:r>
              <a:r>
                <a:rPr lang="en-US" sz="1400" b="1" baseline="-25000"/>
                <a:t>D</a:t>
              </a:r>
              <a:r>
                <a:rPr lang="en-US" sz="1400" b="1"/>
                <a:t> c / 2f</a:t>
              </a:r>
              <a:r>
                <a:rPr lang="en-US" sz="1400" b="1" baseline="-25000"/>
                <a:t>t</a:t>
              </a:r>
              <a:r>
                <a:rPr lang="en-US" sz="1400" b="1"/>
                <a:t> cos </a:t>
              </a:r>
              <a:r>
                <a:rPr lang="en-US" sz="1400" b="1">
                  <a:latin typeface="Symbol" pitchFamily="18" charset="2"/>
                </a:rPr>
                <a:t>q</a:t>
              </a:r>
              <a:endParaRPr lang="en-US" sz="1400" b="1"/>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Princip merenja brzine proticanja krvi u krvrnim sudovima</a:t>
            </a:r>
            <a:endParaRPr lang="en-US" dirty="0"/>
          </a:p>
        </p:txBody>
      </p:sp>
      <p:sp>
        <p:nvSpPr>
          <p:cNvPr id="3" name="Content Placeholder 2"/>
          <p:cNvSpPr>
            <a:spLocks noGrp="1"/>
          </p:cNvSpPr>
          <p:nvPr>
            <p:ph idx="1"/>
          </p:nvPr>
        </p:nvSpPr>
        <p:spPr/>
        <p:txBody>
          <a:bodyPr/>
          <a:lstStyle/>
          <a:p>
            <a:endParaRPr lang="en-US"/>
          </a:p>
        </p:txBody>
      </p:sp>
      <p:pic>
        <p:nvPicPr>
          <p:cNvPr id="12290" name="Picture 2" descr="C:\Users\ivank\OneDrive\Desktop\dop.png"/>
          <p:cNvPicPr>
            <a:picLocks noChangeAspect="1" noChangeArrowheads="1"/>
          </p:cNvPicPr>
          <p:nvPr/>
        </p:nvPicPr>
        <p:blipFill>
          <a:blip r:embed="rId2"/>
          <a:srcRect/>
          <a:stretch>
            <a:fillRect/>
          </a:stretch>
        </p:blipFill>
        <p:spPr bwMode="auto">
          <a:xfrm>
            <a:off x="1066800" y="1752600"/>
            <a:ext cx="6730164" cy="3780815"/>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Kolor dopler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Ispitivanje strukture i oblika krvnih sudova i kvaliteta cirkulacije </a:t>
            </a:r>
            <a:endParaRPr lang="sr-Latn-RS" dirty="0" smtClean="0"/>
          </a:p>
          <a:p>
            <a:r>
              <a:rPr lang="en-US" dirty="0" smtClean="0"/>
              <a:t>Prikaz brzine protoka u realnom vremenu </a:t>
            </a:r>
            <a:endParaRPr lang="sr-Latn-RS" dirty="0" smtClean="0"/>
          </a:p>
          <a:p>
            <a:r>
              <a:rPr lang="en-US" dirty="0" smtClean="0"/>
              <a:t>Brzina protoka krvi se dobija doplerom i prikazuje se preko slike dobijene B modom </a:t>
            </a:r>
            <a:endParaRPr lang="sr-Latn-RS" dirty="0" smtClean="0"/>
          </a:p>
          <a:p>
            <a:r>
              <a:rPr lang="en-US" dirty="0" smtClean="0"/>
              <a:t>Kod poslednjih generacija aparata smer, brzina i karakteristike toka krvi kodirani su bojom (normalan tok ka sondi je obojen crveno, a tok od sonde plavo); lako je otkriti turbulentan patološki protok u vidu žutozelenog mlaza. </a:t>
            </a:r>
            <a:endParaRPr lang="sr-Latn-RS" dirty="0" smtClean="0"/>
          </a:p>
          <a:p>
            <a:r>
              <a:rPr lang="en-US" dirty="0" smtClean="0"/>
              <a:t>Svetlija nijansa boje predstavlja veću brzinu proticanja krvi</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aphicFrame>
        <p:nvGraphicFramePr>
          <p:cNvPr id="4" name="Object 5"/>
          <p:cNvGraphicFramePr>
            <a:graphicFrameLocks noChangeAspect="1"/>
          </p:cNvGraphicFramePr>
          <p:nvPr/>
        </p:nvGraphicFramePr>
        <p:xfrm>
          <a:off x="4710112" y="830262"/>
          <a:ext cx="3810000" cy="2657475"/>
        </p:xfrm>
        <a:graphic>
          <a:graphicData uri="http://schemas.openxmlformats.org/presentationml/2006/ole">
            <p:oleObj spid="_x0000_s2050" name="Photo Editor Photo" r:id="rId3" imgW="3809524" imgH="2657846" progId="">
              <p:embed/>
            </p:oleObj>
          </a:graphicData>
        </a:graphic>
      </p:graphicFrame>
      <p:pic>
        <p:nvPicPr>
          <p:cNvPr id="5" name="Picture 8" descr="doppler1_06"/>
          <p:cNvPicPr>
            <a:picLocks noChangeAspect="1" noChangeArrowheads="1"/>
          </p:cNvPicPr>
          <p:nvPr/>
        </p:nvPicPr>
        <p:blipFill>
          <a:blip r:embed="rId4"/>
          <a:srcRect/>
          <a:stretch>
            <a:fillRect/>
          </a:stretch>
        </p:blipFill>
        <p:spPr>
          <a:xfrm>
            <a:off x="374650" y="830262"/>
            <a:ext cx="3192462" cy="2482850"/>
          </a:xfrm>
          <a:prstGeom prst="rect">
            <a:avLst/>
          </a:prstGeom>
          <a:noFill/>
          <a:ln/>
        </p:spPr>
      </p:pic>
      <p:pic>
        <p:nvPicPr>
          <p:cNvPr id="6" name="Picture 11" descr="doppler1_05"/>
          <p:cNvPicPr>
            <a:picLocks noChangeAspect="1" noChangeArrowheads="1"/>
          </p:cNvPicPr>
          <p:nvPr/>
        </p:nvPicPr>
        <p:blipFill>
          <a:blip r:embed="rId5"/>
          <a:srcRect/>
          <a:stretch>
            <a:fillRect/>
          </a:stretch>
        </p:blipFill>
        <p:spPr>
          <a:xfrm>
            <a:off x="381000" y="3657600"/>
            <a:ext cx="3186112" cy="2484437"/>
          </a:xfrm>
          <a:prstGeom prst="rect">
            <a:avLst/>
          </a:prstGeom>
          <a:noFill/>
          <a:ln/>
        </p:spPr>
      </p:pic>
      <p:pic>
        <p:nvPicPr>
          <p:cNvPr id="7" name="Picture 16"/>
          <p:cNvPicPr>
            <a:picLocks noChangeAspect="1" noChangeArrowheads="1"/>
          </p:cNvPicPr>
          <p:nvPr/>
        </p:nvPicPr>
        <p:blipFill>
          <a:blip r:embed="rId6"/>
          <a:srcRect/>
          <a:stretch>
            <a:fillRect/>
          </a:stretch>
        </p:blipFill>
        <p:spPr bwMode="auto">
          <a:xfrm>
            <a:off x="4724400" y="3886200"/>
            <a:ext cx="3810000" cy="2262187"/>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4" descr="doppler4_01"/>
          <p:cNvPicPr>
            <a:picLocks noChangeAspect="1" noChangeArrowheads="1"/>
          </p:cNvPicPr>
          <p:nvPr/>
        </p:nvPicPr>
        <p:blipFill>
          <a:blip r:embed="rId2"/>
          <a:srcRect/>
          <a:stretch>
            <a:fillRect/>
          </a:stretch>
        </p:blipFill>
        <p:spPr bwMode="auto">
          <a:xfrm>
            <a:off x="1219200" y="228600"/>
            <a:ext cx="6477000" cy="4678362"/>
          </a:xfrm>
          <a:prstGeom prst="rect">
            <a:avLst/>
          </a:prstGeom>
          <a:noFill/>
          <a:ln w="9525">
            <a:noFill/>
            <a:miter lim="800000"/>
            <a:headEnd/>
            <a:tailEnd/>
          </a:ln>
        </p:spPr>
      </p:pic>
      <p:sp>
        <p:nvSpPr>
          <p:cNvPr id="5" name="TextBox 4"/>
          <p:cNvSpPr txBox="1"/>
          <p:nvPr/>
        </p:nvSpPr>
        <p:spPr>
          <a:xfrm>
            <a:off x="990600" y="5105400"/>
            <a:ext cx="6754734" cy="954107"/>
          </a:xfrm>
          <a:prstGeom prst="rect">
            <a:avLst/>
          </a:prstGeom>
          <a:noFill/>
        </p:spPr>
        <p:txBody>
          <a:bodyPr wrap="none" rtlCol="0">
            <a:spAutoFit/>
          </a:bodyPr>
          <a:lstStyle/>
          <a:p>
            <a:pPr algn="ctr"/>
            <a:r>
              <a:rPr lang="sl-SI" sz="2000" b="1" dirty="0" smtClean="0">
                <a:solidFill>
                  <a:schemeClr val="tx1">
                    <a:lumMod val="95000"/>
                    <a:lumOff val="5000"/>
                  </a:schemeClr>
                </a:solidFill>
              </a:rPr>
              <a:t>Sistolna mitralna regurgitacija</a:t>
            </a:r>
            <a:r>
              <a:rPr lang="sl-SI" dirty="0" smtClean="0">
                <a:solidFill>
                  <a:schemeClr val="tx1">
                    <a:lumMod val="95000"/>
                    <a:lumOff val="5000"/>
                  </a:schemeClr>
                </a:solidFill>
              </a:rPr>
              <a:t> </a:t>
            </a:r>
            <a:r>
              <a:rPr lang="sl-SI" dirty="0" smtClean="0"/>
              <a:t>dobijena pomoću kolor doplera,</a:t>
            </a:r>
          </a:p>
          <a:p>
            <a:pPr algn="ctr"/>
            <a:r>
              <a:rPr lang="sl-SI" dirty="0" smtClean="0"/>
              <a:t>zajedno sa dvodimenzionim B-scan sektorskim ultrazvučnim prikazom.</a:t>
            </a:r>
            <a:endParaRPr lang="en-US" dirty="0" smtClean="0"/>
          </a:p>
          <a:p>
            <a:endParaRPr lang="en-US" dirty="0"/>
          </a:p>
        </p:txBody>
      </p:sp>
      <p:sp>
        <p:nvSpPr>
          <p:cNvPr id="6" name="TextBox 5"/>
          <p:cNvSpPr txBox="1"/>
          <p:nvPr/>
        </p:nvSpPr>
        <p:spPr>
          <a:xfrm>
            <a:off x="4191000" y="5867400"/>
            <a:ext cx="3437672" cy="646331"/>
          </a:xfrm>
          <a:prstGeom prst="rect">
            <a:avLst/>
          </a:prstGeom>
          <a:noFill/>
        </p:spPr>
        <p:txBody>
          <a:bodyPr wrap="none" rtlCol="0">
            <a:spAutoFit/>
          </a:bodyPr>
          <a:lstStyle/>
          <a:p>
            <a:r>
              <a:rPr lang="en-US" sz="1200" dirty="0" smtClean="0"/>
              <a:t>P</a:t>
            </a:r>
            <a:r>
              <a:rPr lang="sr-Latn-RS" sz="1200" dirty="0" smtClean="0"/>
              <a:t>oremećaj krvotoka u kojem se krv u sistoli vraća iz</a:t>
            </a:r>
          </a:p>
          <a:p>
            <a:r>
              <a:rPr lang="sr-Latn-RS" sz="1200" dirty="0" smtClean="0"/>
              <a:t> leve komore u levu pretkomoru. Poremećaj nastaje </a:t>
            </a:r>
          </a:p>
          <a:p>
            <a:r>
              <a:rPr lang="sr-Latn-RS" sz="1200" dirty="0" smtClean="0"/>
              <a:t>zbog nedovoljnog zatvaranja mitralnog otvora</a:t>
            </a:r>
            <a:endParaRPr lang="en-US" sz="1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Latn-RS" dirty="0" smtClean="0"/>
              <a:t>Trodimenzionalna 3D ultrasnografija</a:t>
            </a:r>
            <a:endParaRPr lang="en-US" dirty="0"/>
          </a:p>
        </p:txBody>
      </p:sp>
      <p:sp>
        <p:nvSpPr>
          <p:cNvPr id="3" name="Content Placeholder 2"/>
          <p:cNvSpPr>
            <a:spLocks noGrp="1"/>
          </p:cNvSpPr>
          <p:nvPr>
            <p:ph idx="1"/>
          </p:nvPr>
        </p:nvSpPr>
        <p:spPr>
          <a:xfrm>
            <a:off x="457200" y="1600201"/>
            <a:ext cx="8153400" cy="1066799"/>
          </a:xfrm>
        </p:spPr>
        <p:txBody>
          <a:bodyPr>
            <a:normAutofit fontScale="55000" lnSpcReduction="20000"/>
          </a:bodyPr>
          <a:lstStyle/>
          <a:p>
            <a:r>
              <a:rPr lang="en-US" dirty="0" smtClean="0"/>
              <a:t>Za trodimenzionu rekonstrukciju posmatranog objekta potrebno je imati veliki broj podataka. Oni se mogu dobiti primenom tomografije, odnosno snimanjem velikog broja slika tankih slojeva pod različitim uglovima. Ti slojevi su najčešće paralelni sa površinom </a:t>
            </a:r>
            <a:r>
              <a:rPr lang="sr-Latn-RS" dirty="0" smtClean="0"/>
              <a:t>sonde</a:t>
            </a:r>
            <a:r>
              <a:rPr lang="en-US" dirty="0" smtClean="0"/>
              <a:t> (C-scan).</a:t>
            </a:r>
          </a:p>
          <a:p>
            <a:endParaRPr lang="en-US" dirty="0"/>
          </a:p>
        </p:txBody>
      </p:sp>
      <p:grpSp>
        <p:nvGrpSpPr>
          <p:cNvPr id="4" name="Group 4"/>
          <p:cNvGrpSpPr>
            <a:grpSpLocks/>
          </p:cNvGrpSpPr>
          <p:nvPr/>
        </p:nvGrpSpPr>
        <p:grpSpPr bwMode="auto">
          <a:xfrm>
            <a:off x="914400" y="2895600"/>
            <a:ext cx="1855788" cy="1752600"/>
            <a:chOff x="3534" y="3192"/>
            <a:chExt cx="3762" cy="3192"/>
          </a:xfrm>
        </p:grpSpPr>
        <p:grpSp>
          <p:nvGrpSpPr>
            <p:cNvPr id="5" name="Group 5"/>
            <p:cNvGrpSpPr>
              <a:grpSpLocks/>
            </p:cNvGrpSpPr>
            <p:nvPr/>
          </p:nvGrpSpPr>
          <p:grpSpPr bwMode="auto">
            <a:xfrm>
              <a:off x="3534" y="3534"/>
              <a:ext cx="3762" cy="2280"/>
              <a:chOff x="3135" y="5301"/>
              <a:chExt cx="3762" cy="2280"/>
            </a:xfrm>
          </p:grpSpPr>
          <p:grpSp>
            <p:nvGrpSpPr>
              <p:cNvPr id="7" name="Group 6"/>
              <p:cNvGrpSpPr>
                <a:grpSpLocks/>
              </p:cNvGrpSpPr>
              <p:nvPr/>
            </p:nvGrpSpPr>
            <p:grpSpPr bwMode="auto">
              <a:xfrm>
                <a:off x="3135" y="6042"/>
                <a:ext cx="3762" cy="1539"/>
                <a:chOff x="3477" y="6042"/>
                <a:chExt cx="3420" cy="1482"/>
              </a:xfrm>
            </p:grpSpPr>
            <p:sp>
              <p:nvSpPr>
                <p:cNvPr id="19" name="AutoShape 7"/>
                <p:cNvSpPr>
                  <a:spLocks noChangeArrowheads="1"/>
                </p:cNvSpPr>
                <p:nvPr/>
              </p:nvSpPr>
              <p:spPr bwMode="auto">
                <a:xfrm>
                  <a:off x="3477" y="6840"/>
                  <a:ext cx="3420" cy="684"/>
                </a:xfrm>
                <a:prstGeom prst="parallelogram">
                  <a:avLst>
                    <a:gd name="adj" fmla="val 125000"/>
                  </a:avLst>
                </a:prstGeom>
                <a:solidFill>
                  <a:srgbClr val="808080"/>
                </a:solidFill>
                <a:ln w="9525">
                  <a:solidFill>
                    <a:srgbClr val="000000"/>
                  </a:solidFill>
                  <a:miter lim="800000"/>
                  <a:headEnd/>
                  <a:tailEnd/>
                </a:ln>
              </p:spPr>
              <p:txBody>
                <a:bodyPr/>
                <a:lstStyle/>
                <a:p>
                  <a:endParaRPr lang="en-US"/>
                </a:p>
              </p:txBody>
            </p:sp>
            <p:sp>
              <p:nvSpPr>
                <p:cNvPr id="20" name="AutoShape 8"/>
                <p:cNvSpPr>
                  <a:spLocks noChangeArrowheads="1"/>
                </p:cNvSpPr>
                <p:nvPr/>
              </p:nvSpPr>
              <p:spPr bwMode="auto">
                <a:xfrm>
                  <a:off x="3876" y="6498"/>
                  <a:ext cx="2793" cy="513"/>
                </a:xfrm>
                <a:prstGeom prst="parallelogram">
                  <a:avLst>
                    <a:gd name="adj" fmla="val 136111"/>
                  </a:avLst>
                </a:prstGeom>
                <a:solidFill>
                  <a:srgbClr val="969696"/>
                </a:solidFill>
                <a:ln w="9525">
                  <a:solidFill>
                    <a:srgbClr val="000000"/>
                  </a:solidFill>
                  <a:miter lim="800000"/>
                  <a:headEnd/>
                  <a:tailEnd/>
                </a:ln>
              </p:spPr>
              <p:txBody>
                <a:bodyPr/>
                <a:lstStyle/>
                <a:p>
                  <a:endParaRPr lang="en-US"/>
                </a:p>
              </p:txBody>
            </p:sp>
            <p:sp>
              <p:nvSpPr>
                <p:cNvPr id="21" name="AutoShape 9"/>
                <p:cNvSpPr>
                  <a:spLocks noChangeArrowheads="1"/>
                </p:cNvSpPr>
                <p:nvPr/>
              </p:nvSpPr>
              <p:spPr bwMode="auto">
                <a:xfrm>
                  <a:off x="4161" y="6270"/>
                  <a:ext cx="2223" cy="342"/>
                </a:xfrm>
                <a:prstGeom prst="parallelogram">
                  <a:avLst>
                    <a:gd name="adj" fmla="val 162500"/>
                  </a:avLst>
                </a:prstGeom>
                <a:solidFill>
                  <a:srgbClr val="C0C0C0"/>
                </a:solidFill>
                <a:ln w="9525">
                  <a:solidFill>
                    <a:srgbClr val="000000"/>
                  </a:solidFill>
                  <a:miter lim="800000"/>
                  <a:headEnd/>
                  <a:tailEnd/>
                </a:ln>
              </p:spPr>
              <p:txBody>
                <a:bodyPr/>
                <a:lstStyle/>
                <a:p>
                  <a:endParaRPr lang="en-US"/>
                </a:p>
              </p:txBody>
            </p:sp>
            <p:sp>
              <p:nvSpPr>
                <p:cNvPr id="22" name="AutoShape 10"/>
                <p:cNvSpPr>
                  <a:spLocks noChangeArrowheads="1"/>
                </p:cNvSpPr>
                <p:nvPr/>
              </p:nvSpPr>
              <p:spPr bwMode="auto">
                <a:xfrm>
                  <a:off x="4389" y="6042"/>
                  <a:ext cx="1767" cy="285"/>
                </a:xfrm>
                <a:prstGeom prst="parallelogram">
                  <a:avLst>
                    <a:gd name="adj" fmla="val 155000"/>
                  </a:avLst>
                </a:prstGeom>
                <a:solidFill>
                  <a:srgbClr val="FFFFFF"/>
                </a:solidFill>
                <a:ln w="9525">
                  <a:solidFill>
                    <a:srgbClr val="000000"/>
                  </a:solidFill>
                  <a:miter lim="800000"/>
                  <a:headEnd/>
                  <a:tailEnd/>
                </a:ln>
              </p:spPr>
              <p:txBody>
                <a:bodyPr/>
                <a:lstStyle/>
                <a:p>
                  <a:endParaRPr lang="en-US"/>
                </a:p>
              </p:txBody>
            </p:sp>
          </p:grpSp>
          <p:grpSp>
            <p:nvGrpSpPr>
              <p:cNvPr id="8" name="Group 11"/>
              <p:cNvGrpSpPr>
                <a:grpSpLocks/>
              </p:cNvGrpSpPr>
              <p:nvPr/>
            </p:nvGrpSpPr>
            <p:grpSpPr bwMode="auto">
              <a:xfrm>
                <a:off x="4788" y="5301"/>
                <a:ext cx="627" cy="798"/>
                <a:chOff x="4902" y="4788"/>
                <a:chExt cx="807" cy="798"/>
              </a:xfrm>
            </p:grpSpPr>
            <p:sp>
              <p:nvSpPr>
                <p:cNvPr id="9" name="Line 12"/>
                <p:cNvSpPr>
                  <a:spLocks noChangeShapeType="1"/>
                </p:cNvSpPr>
                <p:nvPr/>
              </p:nvSpPr>
              <p:spPr bwMode="auto">
                <a:xfrm>
                  <a:off x="4959" y="5586"/>
                  <a:ext cx="456" cy="0"/>
                </a:xfrm>
                <a:prstGeom prst="line">
                  <a:avLst/>
                </a:prstGeom>
                <a:noFill/>
                <a:ln w="9525">
                  <a:solidFill>
                    <a:srgbClr val="000000"/>
                  </a:solidFill>
                  <a:round/>
                  <a:headEnd/>
                  <a:tailEnd/>
                </a:ln>
              </p:spPr>
              <p:txBody>
                <a:bodyPr/>
                <a:lstStyle/>
                <a:p>
                  <a:endParaRPr lang="en-US"/>
                </a:p>
              </p:txBody>
            </p:sp>
            <p:sp>
              <p:nvSpPr>
                <p:cNvPr id="10" name="Line 13"/>
                <p:cNvSpPr>
                  <a:spLocks noChangeShapeType="1"/>
                </p:cNvSpPr>
                <p:nvPr/>
              </p:nvSpPr>
              <p:spPr bwMode="auto">
                <a:xfrm flipV="1">
                  <a:off x="5415" y="5472"/>
                  <a:ext cx="171" cy="114"/>
                </a:xfrm>
                <a:prstGeom prst="line">
                  <a:avLst/>
                </a:prstGeom>
                <a:noFill/>
                <a:ln w="9525">
                  <a:solidFill>
                    <a:srgbClr val="000000"/>
                  </a:solidFill>
                  <a:round/>
                  <a:headEnd/>
                  <a:tailEnd/>
                </a:ln>
              </p:spPr>
              <p:txBody>
                <a:bodyPr/>
                <a:lstStyle/>
                <a:p>
                  <a:endParaRPr lang="en-US"/>
                </a:p>
              </p:txBody>
            </p:sp>
            <p:sp>
              <p:nvSpPr>
                <p:cNvPr id="11" name="Line 14"/>
                <p:cNvSpPr>
                  <a:spLocks noChangeShapeType="1"/>
                </p:cNvSpPr>
                <p:nvPr/>
              </p:nvSpPr>
              <p:spPr bwMode="auto">
                <a:xfrm flipH="1" flipV="1">
                  <a:off x="4902" y="5358"/>
                  <a:ext cx="57" cy="228"/>
                </a:xfrm>
                <a:prstGeom prst="line">
                  <a:avLst/>
                </a:prstGeom>
                <a:noFill/>
                <a:ln w="9525">
                  <a:solidFill>
                    <a:srgbClr val="000000"/>
                  </a:solidFill>
                  <a:round/>
                  <a:headEnd/>
                  <a:tailEnd/>
                </a:ln>
              </p:spPr>
              <p:txBody>
                <a:bodyPr/>
                <a:lstStyle/>
                <a:p>
                  <a:endParaRPr lang="en-US"/>
                </a:p>
              </p:txBody>
            </p:sp>
            <p:sp>
              <p:nvSpPr>
                <p:cNvPr id="12" name="Line 15"/>
                <p:cNvSpPr>
                  <a:spLocks noChangeShapeType="1"/>
                </p:cNvSpPr>
                <p:nvPr/>
              </p:nvSpPr>
              <p:spPr bwMode="auto">
                <a:xfrm flipV="1">
                  <a:off x="5415" y="5358"/>
                  <a:ext cx="57" cy="228"/>
                </a:xfrm>
                <a:prstGeom prst="line">
                  <a:avLst/>
                </a:prstGeom>
                <a:noFill/>
                <a:ln w="9525">
                  <a:solidFill>
                    <a:srgbClr val="000000"/>
                  </a:solidFill>
                  <a:round/>
                  <a:headEnd/>
                  <a:tailEnd/>
                </a:ln>
              </p:spPr>
              <p:txBody>
                <a:bodyPr/>
                <a:lstStyle/>
                <a:p>
                  <a:endParaRPr lang="en-US"/>
                </a:p>
              </p:txBody>
            </p:sp>
            <p:sp>
              <p:nvSpPr>
                <p:cNvPr id="13" name="Line 16"/>
                <p:cNvSpPr>
                  <a:spLocks noChangeShapeType="1"/>
                </p:cNvSpPr>
                <p:nvPr/>
              </p:nvSpPr>
              <p:spPr bwMode="auto">
                <a:xfrm flipV="1">
                  <a:off x="5586" y="5187"/>
                  <a:ext cx="114" cy="285"/>
                </a:xfrm>
                <a:prstGeom prst="line">
                  <a:avLst/>
                </a:prstGeom>
                <a:noFill/>
                <a:ln w="9525">
                  <a:solidFill>
                    <a:srgbClr val="000000"/>
                  </a:solidFill>
                  <a:round/>
                  <a:headEnd/>
                  <a:tailEnd/>
                </a:ln>
              </p:spPr>
              <p:txBody>
                <a:bodyPr/>
                <a:lstStyle/>
                <a:p>
                  <a:endParaRPr lang="en-US"/>
                </a:p>
              </p:txBody>
            </p:sp>
            <p:sp>
              <p:nvSpPr>
                <p:cNvPr id="14" name="Line 17"/>
                <p:cNvSpPr>
                  <a:spLocks noChangeShapeType="1"/>
                </p:cNvSpPr>
                <p:nvPr/>
              </p:nvSpPr>
              <p:spPr bwMode="auto">
                <a:xfrm>
                  <a:off x="4902" y="5358"/>
                  <a:ext cx="570" cy="0"/>
                </a:xfrm>
                <a:prstGeom prst="line">
                  <a:avLst/>
                </a:prstGeom>
                <a:noFill/>
                <a:ln w="9525">
                  <a:solidFill>
                    <a:srgbClr val="000000"/>
                  </a:solidFill>
                  <a:round/>
                  <a:headEnd/>
                  <a:tailEnd/>
                </a:ln>
              </p:spPr>
              <p:txBody>
                <a:bodyPr/>
                <a:lstStyle/>
                <a:p>
                  <a:endParaRPr lang="en-US"/>
                </a:p>
              </p:txBody>
            </p:sp>
            <p:sp>
              <p:nvSpPr>
                <p:cNvPr id="15" name="Line 18"/>
                <p:cNvSpPr>
                  <a:spLocks noChangeShapeType="1"/>
                </p:cNvSpPr>
                <p:nvPr/>
              </p:nvSpPr>
              <p:spPr bwMode="auto">
                <a:xfrm flipV="1">
                  <a:off x="5472" y="5187"/>
                  <a:ext cx="228" cy="171"/>
                </a:xfrm>
                <a:prstGeom prst="line">
                  <a:avLst/>
                </a:prstGeom>
                <a:noFill/>
                <a:ln w="9525">
                  <a:solidFill>
                    <a:srgbClr val="000000"/>
                  </a:solidFill>
                  <a:round/>
                  <a:headEnd/>
                  <a:tailEnd/>
                </a:ln>
              </p:spPr>
              <p:txBody>
                <a:bodyPr/>
                <a:lstStyle/>
                <a:p>
                  <a:endParaRPr lang="en-US"/>
                </a:p>
              </p:txBody>
            </p:sp>
            <p:sp>
              <p:nvSpPr>
                <p:cNvPr id="16" name="Freeform 19"/>
                <p:cNvSpPr>
                  <a:spLocks/>
                </p:cNvSpPr>
                <p:nvPr/>
              </p:nvSpPr>
              <p:spPr bwMode="auto">
                <a:xfrm>
                  <a:off x="4902" y="4902"/>
                  <a:ext cx="65" cy="469"/>
                </a:xfrm>
                <a:custGeom>
                  <a:avLst/>
                  <a:gdLst/>
                  <a:ahLst/>
                  <a:cxnLst>
                    <a:cxn ang="0">
                      <a:pos x="65" y="0"/>
                    </a:cxn>
                    <a:cxn ang="0">
                      <a:pos x="65" y="127"/>
                    </a:cxn>
                    <a:cxn ang="0">
                      <a:pos x="65" y="240"/>
                    </a:cxn>
                    <a:cxn ang="0">
                      <a:pos x="43" y="352"/>
                    </a:cxn>
                    <a:cxn ang="0">
                      <a:pos x="0" y="469"/>
                    </a:cxn>
                  </a:cxnLst>
                  <a:rect l="0" t="0" r="r" b="b"/>
                  <a:pathLst>
                    <a:path w="65" h="469">
                      <a:moveTo>
                        <a:pt x="65" y="0"/>
                      </a:moveTo>
                      <a:lnTo>
                        <a:pt x="65" y="127"/>
                      </a:lnTo>
                      <a:lnTo>
                        <a:pt x="65" y="240"/>
                      </a:lnTo>
                      <a:lnTo>
                        <a:pt x="43" y="352"/>
                      </a:lnTo>
                      <a:lnTo>
                        <a:pt x="0" y="469"/>
                      </a:lnTo>
                    </a:path>
                  </a:pathLst>
                </a:custGeom>
                <a:noFill/>
                <a:ln w="9525">
                  <a:solidFill>
                    <a:srgbClr val="000000"/>
                  </a:solidFill>
                  <a:round/>
                  <a:headEnd type="none" w="med" len="med"/>
                  <a:tailEnd type="none" w="med" len="med"/>
                </a:ln>
              </p:spPr>
              <p:txBody>
                <a:bodyPr/>
                <a:lstStyle/>
                <a:p>
                  <a:endParaRPr lang="en-US"/>
                </a:p>
              </p:txBody>
            </p:sp>
            <p:sp>
              <p:nvSpPr>
                <p:cNvPr id="17" name="Freeform 20"/>
                <p:cNvSpPr>
                  <a:spLocks/>
                </p:cNvSpPr>
                <p:nvPr/>
              </p:nvSpPr>
              <p:spPr bwMode="auto">
                <a:xfrm flipH="1">
                  <a:off x="5415" y="4902"/>
                  <a:ext cx="65" cy="469"/>
                </a:xfrm>
                <a:custGeom>
                  <a:avLst/>
                  <a:gdLst/>
                  <a:ahLst/>
                  <a:cxnLst>
                    <a:cxn ang="0">
                      <a:pos x="65" y="0"/>
                    </a:cxn>
                    <a:cxn ang="0">
                      <a:pos x="65" y="127"/>
                    </a:cxn>
                    <a:cxn ang="0">
                      <a:pos x="65" y="240"/>
                    </a:cxn>
                    <a:cxn ang="0">
                      <a:pos x="43" y="352"/>
                    </a:cxn>
                    <a:cxn ang="0">
                      <a:pos x="0" y="469"/>
                    </a:cxn>
                  </a:cxnLst>
                  <a:rect l="0" t="0" r="r" b="b"/>
                  <a:pathLst>
                    <a:path w="65" h="469">
                      <a:moveTo>
                        <a:pt x="65" y="0"/>
                      </a:moveTo>
                      <a:lnTo>
                        <a:pt x="65" y="127"/>
                      </a:lnTo>
                      <a:lnTo>
                        <a:pt x="65" y="240"/>
                      </a:lnTo>
                      <a:lnTo>
                        <a:pt x="43" y="352"/>
                      </a:lnTo>
                      <a:lnTo>
                        <a:pt x="0" y="469"/>
                      </a:lnTo>
                    </a:path>
                  </a:pathLst>
                </a:custGeom>
                <a:noFill/>
                <a:ln w="9525">
                  <a:solidFill>
                    <a:srgbClr val="000000"/>
                  </a:solidFill>
                  <a:round/>
                  <a:headEnd type="none" w="med" len="med"/>
                  <a:tailEnd type="none" w="med" len="med"/>
                </a:ln>
              </p:spPr>
              <p:txBody>
                <a:bodyPr/>
                <a:lstStyle/>
                <a:p>
                  <a:endParaRPr lang="en-US"/>
                </a:p>
              </p:txBody>
            </p:sp>
            <p:sp>
              <p:nvSpPr>
                <p:cNvPr id="18" name="Freeform 21"/>
                <p:cNvSpPr>
                  <a:spLocks/>
                </p:cNvSpPr>
                <p:nvPr/>
              </p:nvSpPr>
              <p:spPr bwMode="auto">
                <a:xfrm>
                  <a:off x="5586" y="4788"/>
                  <a:ext cx="123" cy="412"/>
                </a:xfrm>
                <a:custGeom>
                  <a:avLst/>
                  <a:gdLst/>
                  <a:ahLst/>
                  <a:cxnLst>
                    <a:cxn ang="0">
                      <a:pos x="0" y="0"/>
                    </a:cxn>
                    <a:cxn ang="0">
                      <a:pos x="15" y="158"/>
                    </a:cxn>
                    <a:cxn ang="0">
                      <a:pos x="37" y="263"/>
                    </a:cxn>
                    <a:cxn ang="0">
                      <a:pos x="75" y="375"/>
                    </a:cxn>
                    <a:cxn ang="0">
                      <a:pos x="151" y="490"/>
                    </a:cxn>
                  </a:cxnLst>
                  <a:rect l="0" t="0" r="r" b="b"/>
                  <a:pathLst>
                    <a:path w="151" h="490">
                      <a:moveTo>
                        <a:pt x="0" y="0"/>
                      </a:moveTo>
                      <a:lnTo>
                        <a:pt x="15" y="158"/>
                      </a:lnTo>
                      <a:lnTo>
                        <a:pt x="37" y="263"/>
                      </a:lnTo>
                      <a:lnTo>
                        <a:pt x="75" y="375"/>
                      </a:lnTo>
                      <a:lnTo>
                        <a:pt x="151" y="490"/>
                      </a:lnTo>
                    </a:path>
                  </a:pathLst>
                </a:custGeom>
                <a:noFill/>
                <a:ln w="9525">
                  <a:solidFill>
                    <a:srgbClr val="000000"/>
                  </a:solidFill>
                  <a:round/>
                  <a:headEnd type="none" w="med" len="med"/>
                  <a:tailEnd type="none" w="med" len="med"/>
                </a:ln>
              </p:spPr>
              <p:txBody>
                <a:bodyPr/>
                <a:lstStyle/>
                <a:p>
                  <a:endParaRPr lang="en-US"/>
                </a:p>
              </p:txBody>
            </p:sp>
          </p:grpSp>
        </p:grpSp>
        <p:sp>
          <p:nvSpPr>
            <p:cNvPr id="6" name="Text Box 22"/>
            <p:cNvSpPr txBox="1">
              <a:spLocks noChangeArrowheads="1"/>
            </p:cNvSpPr>
            <p:nvPr/>
          </p:nvSpPr>
          <p:spPr bwMode="auto">
            <a:xfrm>
              <a:off x="4959" y="5871"/>
              <a:ext cx="1140" cy="513"/>
            </a:xfrm>
            <a:prstGeom prst="rect">
              <a:avLst/>
            </a:prstGeom>
            <a:noFill/>
            <a:ln w="9525">
              <a:noFill/>
              <a:miter lim="800000"/>
              <a:headEnd/>
              <a:tailEnd/>
            </a:ln>
          </p:spPr>
          <p:txBody>
            <a:bodyPr/>
            <a:lstStyle/>
            <a:p>
              <a:endParaRPr lang="en-US"/>
            </a:p>
          </p:txBody>
        </p:sp>
      </p:grpSp>
      <p:grpSp>
        <p:nvGrpSpPr>
          <p:cNvPr id="23" name="Group 23"/>
          <p:cNvGrpSpPr>
            <a:grpSpLocks/>
          </p:cNvGrpSpPr>
          <p:nvPr/>
        </p:nvGrpSpPr>
        <p:grpSpPr bwMode="auto">
          <a:xfrm>
            <a:off x="3276600" y="2819400"/>
            <a:ext cx="4419600" cy="1828800"/>
            <a:chOff x="2565" y="7524"/>
            <a:chExt cx="7866" cy="3249"/>
          </a:xfrm>
        </p:grpSpPr>
        <p:grpSp>
          <p:nvGrpSpPr>
            <p:cNvPr id="24" name="Group 24"/>
            <p:cNvGrpSpPr>
              <a:grpSpLocks/>
            </p:cNvGrpSpPr>
            <p:nvPr/>
          </p:nvGrpSpPr>
          <p:grpSpPr bwMode="auto">
            <a:xfrm>
              <a:off x="2565" y="7866"/>
              <a:ext cx="3762" cy="2280"/>
              <a:chOff x="2565" y="7866"/>
              <a:chExt cx="3762" cy="2280"/>
            </a:xfrm>
          </p:grpSpPr>
          <p:sp>
            <p:nvSpPr>
              <p:cNvPr id="37" name="Line 25"/>
              <p:cNvSpPr>
                <a:spLocks noChangeShapeType="1"/>
              </p:cNvSpPr>
              <p:nvPr/>
            </p:nvSpPr>
            <p:spPr bwMode="auto">
              <a:xfrm>
                <a:off x="3819" y="9462"/>
                <a:ext cx="2508" cy="0"/>
              </a:xfrm>
              <a:prstGeom prst="line">
                <a:avLst/>
              </a:prstGeom>
              <a:noFill/>
              <a:ln w="9525">
                <a:solidFill>
                  <a:srgbClr val="000000"/>
                </a:solidFill>
                <a:prstDash val="dash"/>
                <a:round/>
                <a:headEnd/>
                <a:tailEnd/>
              </a:ln>
            </p:spPr>
            <p:txBody>
              <a:bodyPr/>
              <a:lstStyle/>
              <a:p>
                <a:endParaRPr lang="en-US"/>
              </a:p>
            </p:txBody>
          </p:sp>
          <p:sp>
            <p:nvSpPr>
              <p:cNvPr id="38" name="Line 26"/>
              <p:cNvSpPr>
                <a:spLocks noChangeShapeType="1"/>
              </p:cNvSpPr>
              <p:nvPr/>
            </p:nvSpPr>
            <p:spPr bwMode="auto">
              <a:xfrm flipH="1">
                <a:off x="3819" y="8265"/>
                <a:ext cx="627" cy="1197"/>
              </a:xfrm>
              <a:prstGeom prst="line">
                <a:avLst/>
              </a:prstGeom>
              <a:noFill/>
              <a:ln w="9525">
                <a:solidFill>
                  <a:srgbClr val="000000"/>
                </a:solidFill>
                <a:prstDash val="dash"/>
                <a:round/>
                <a:headEnd/>
                <a:tailEnd/>
              </a:ln>
            </p:spPr>
            <p:txBody>
              <a:bodyPr/>
              <a:lstStyle/>
              <a:p>
                <a:endParaRPr lang="en-US"/>
              </a:p>
            </p:txBody>
          </p:sp>
          <p:grpSp>
            <p:nvGrpSpPr>
              <p:cNvPr id="25" name="Group 27"/>
              <p:cNvGrpSpPr>
                <a:grpSpLocks/>
              </p:cNvGrpSpPr>
              <p:nvPr/>
            </p:nvGrpSpPr>
            <p:grpSpPr bwMode="auto">
              <a:xfrm>
                <a:off x="4218" y="7866"/>
                <a:ext cx="627" cy="798"/>
                <a:chOff x="4902" y="4788"/>
                <a:chExt cx="807" cy="798"/>
              </a:xfrm>
            </p:grpSpPr>
            <p:sp>
              <p:nvSpPr>
                <p:cNvPr id="47" name="Line 28"/>
                <p:cNvSpPr>
                  <a:spLocks noChangeShapeType="1"/>
                </p:cNvSpPr>
                <p:nvPr/>
              </p:nvSpPr>
              <p:spPr bwMode="auto">
                <a:xfrm>
                  <a:off x="4959" y="5586"/>
                  <a:ext cx="456" cy="0"/>
                </a:xfrm>
                <a:prstGeom prst="line">
                  <a:avLst/>
                </a:prstGeom>
                <a:noFill/>
                <a:ln w="9525">
                  <a:solidFill>
                    <a:srgbClr val="000000"/>
                  </a:solidFill>
                  <a:round/>
                  <a:headEnd/>
                  <a:tailEnd/>
                </a:ln>
              </p:spPr>
              <p:txBody>
                <a:bodyPr/>
                <a:lstStyle/>
                <a:p>
                  <a:endParaRPr lang="en-US"/>
                </a:p>
              </p:txBody>
            </p:sp>
            <p:sp>
              <p:nvSpPr>
                <p:cNvPr id="48" name="Line 29"/>
                <p:cNvSpPr>
                  <a:spLocks noChangeShapeType="1"/>
                </p:cNvSpPr>
                <p:nvPr/>
              </p:nvSpPr>
              <p:spPr bwMode="auto">
                <a:xfrm flipV="1">
                  <a:off x="5415" y="5472"/>
                  <a:ext cx="171" cy="114"/>
                </a:xfrm>
                <a:prstGeom prst="line">
                  <a:avLst/>
                </a:prstGeom>
                <a:noFill/>
                <a:ln w="9525">
                  <a:solidFill>
                    <a:srgbClr val="000000"/>
                  </a:solidFill>
                  <a:round/>
                  <a:headEnd/>
                  <a:tailEnd/>
                </a:ln>
              </p:spPr>
              <p:txBody>
                <a:bodyPr/>
                <a:lstStyle/>
                <a:p>
                  <a:endParaRPr lang="en-US"/>
                </a:p>
              </p:txBody>
            </p:sp>
            <p:sp>
              <p:nvSpPr>
                <p:cNvPr id="49" name="Line 30"/>
                <p:cNvSpPr>
                  <a:spLocks noChangeShapeType="1"/>
                </p:cNvSpPr>
                <p:nvPr/>
              </p:nvSpPr>
              <p:spPr bwMode="auto">
                <a:xfrm flipH="1" flipV="1">
                  <a:off x="4902" y="5358"/>
                  <a:ext cx="57" cy="228"/>
                </a:xfrm>
                <a:prstGeom prst="line">
                  <a:avLst/>
                </a:prstGeom>
                <a:noFill/>
                <a:ln w="9525">
                  <a:solidFill>
                    <a:srgbClr val="000000"/>
                  </a:solidFill>
                  <a:round/>
                  <a:headEnd/>
                  <a:tailEnd/>
                </a:ln>
              </p:spPr>
              <p:txBody>
                <a:bodyPr/>
                <a:lstStyle/>
                <a:p>
                  <a:endParaRPr lang="en-US"/>
                </a:p>
              </p:txBody>
            </p:sp>
            <p:sp>
              <p:nvSpPr>
                <p:cNvPr id="50" name="Line 31"/>
                <p:cNvSpPr>
                  <a:spLocks noChangeShapeType="1"/>
                </p:cNvSpPr>
                <p:nvPr/>
              </p:nvSpPr>
              <p:spPr bwMode="auto">
                <a:xfrm flipV="1">
                  <a:off x="5415" y="5358"/>
                  <a:ext cx="57" cy="228"/>
                </a:xfrm>
                <a:prstGeom prst="line">
                  <a:avLst/>
                </a:prstGeom>
                <a:noFill/>
                <a:ln w="9525">
                  <a:solidFill>
                    <a:srgbClr val="000000"/>
                  </a:solidFill>
                  <a:round/>
                  <a:headEnd/>
                  <a:tailEnd/>
                </a:ln>
              </p:spPr>
              <p:txBody>
                <a:bodyPr/>
                <a:lstStyle/>
                <a:p>
                  <a:endParaRPr lang="en-US"/>
                </a:p>
              </p:txBody>
            </p:sp>
            <p:sp>
              <p:nvSpPr>
                <p:cNvPr id="51" name="Line 32"/>
                <p:cNvSpPr>
                  <a:spLocks noChangeShapeType="1"/>
                </p:cNvSpPr>
                <p:nvPr/>
              </p:nvSpPr>
              <p:spPr bwMode="auto">
                <a:xfrm flipV="1">
                  <a:off x="5586" y="5187"/>
                  <a:ext cx="114" cy="285"/>
                </a:xfrm>
                <a:prstGeom prst="line">
                  <a:avLst/>
                </a:prstGeom>
                <a:noFill/>
                <a:ln w="9525">
                  <a:solidFill>
                    <a:srgbClr val="000000"/>
                  </a:solidFill>
                  <a:round/>
                  <a:headEnd/>
                  <a:tailEnd/>
                </a:ln>
              </p:spPr>
              <p:txBody>
                <a:bodyPr/>
                <a:lstStyle/>
                <a:p>
                  <a:endParaRPr lang="en-US"/>
                </a:p>
              </p:txBody>
            </p:sp>
            <p:sp>
              <p:nvSpPr>
                <p:cNvPr id="52" name="Line 33"/>
                <p:cNvSpPr>
                  <a:spLocks noChangeShapeType="1"/>
                </p:cNvSpPr>
                <p:nvPr/>
              </p:nvSpPr>
              <p:spPr bwMode="auto">
                <a:xfrm>
                  <a:off x="4902" y="5358"/>
                  <a:ext cx="570" cy="0"/>
                </a:xfrm>
                <a:prstGeom prst="line">
                  <a:avLst/>
                </a:prstGeom>
                <a:noFill/>
                <a:ln w="9525">
                  <a:solidFill>
                    <a:srgbClr val="000000"/>
                  </a:solidFill>
                  <a:round/>
                  <a:headEnd/>
                  <a:tailEnd/>
                </a:ln>
              </p:spPr>
              <p:txBody>
                <a:bodyPr/>
                <a:lstStyle/>
                <a:p>
                  <a:endParaRPr lang="en-US"/>
                </a:p>
              </p:txBody>
            </p:sp>
            <p:sp>
              <p:nvSpPr>
                <p:cNvPr id="53" name="Line 34"/>
                <p:cNvSpPr>
                  <a:spLocks noChangeShapeType="1"/>
                </p:cNvSpPr>
                <p:nvPr/>
              </p:nvSpPr>
              <p:spPr bwMode="auto">
                <a:xfrm flipV="1">
                  <a:off x="5472" y="5187"/>
                  <a:ext cx="228" cy="171"/>
                </a:xfrm>
                <a:prstGeom prst="line">
                  <a:avLst/>
                </a:prstGeom>
                <a:noFill/>
                <a:ln w="9525">
                  <a:solidFill>
                    <a:srgbClr val="000000"/>
                  </a:solidFill>
                  <a:round/>
                  <a:headEnd/>
                  <a:tailEnd/>
                </a:ln>
              </p:spPr>
              <p:txBody>
                <a:bodyPr/>
                <a:lstStyle/>
                <a:p>
                  <a:endParaRPr lang="en-US"/>
                </a:p>
              </p:txBody>
            </p:sp>
            <p:sp>
              <p:nvSpPr>
                <p:cNvPr id="54" name="Freeform 35"/>
                <p:cNvSpPr>
                  <a:spLocks/>
                </p:cNvSpPr>
                <p:nvPr/>
              </p:nvSpPr>
              <p:spPr bwMode="auto">
                <a:xfrm>
                  <a:off x="4902" y="4902"/>
                  <a:ext cx="65" cy="469"/>
                </a:xfrm>
                <a:custGeom>
                  <a:avLst/>
                  <a:gdLst/>
                  <a:ahLst/>
                  <a:cxnLst>
                    <a:cxn ang="0">
                      <a:pos x="65" y="0"/>
                    </a:cxn>
                    <a:cxn ang="0">
                      <a:pos x="65" y="127"/>
                    </a:cxn>
                    <a:cxn ang="0">
                      <a:pos x="65" y="240"/>
                    </a:cxn>
                    <a:cxn ang="0">
                      <a:pos x="43" y="352"/>
                    </a:cxn>
                    <a:cxn ang="0">
                      <a:pos x="0" y="469"/>
                    </a:cxn>
                  </a:cxnLst>
                  <a:rect l="0" t="0" r="r" b="b"/>
                  <a:pathLst>
                    <a:path w="65" h="469">
                      <a:moveTo>
                        <a:pt x="65" y="0"/>
                      </a:moveTo>
                      <a:lnTo>
                        <a:pt x="65" y="127"/>
                      </a:lnTo>
                      <a:lnTo>
                        <a:pt x="65" y="240"/>
                      </a:lnTo>
                      <a:lnTo>
                        <a:pt x="43" y="352"/>
                      </a:lnTo>
                      <a:lnTo>
                        <a:pt x="0" y="469"/>
                      </a:lnTo>
                    </a:path>
                  </a:pathLst>
                </a:custGeom>
                <a:noFill/>
                <a:ln w="9525">
                  <a:solidFill>
                    <a:srgbClr val="000000"/>
                  </a:solidFill>
                  <a:round/>
                  <a:headEnd type="none" w="med" len="med"/>
                  <a:tailEnd type="none" w="med" len="med"/>
                </a:ln>
              </p:spPr>
              <p:txBody>
                <a:bodyPr/>
                <a:lstStyle/>
                <a:p>
                  <a:endParaRPr lang="en-US"/>
                </a:p>
              </p:txBody>
            </p:sp>
            <p:sp>
              <p:nvSpPr>
                <p:cNvPr id="55" name="Freeform 36"/>
                <p:cNvSpPr>
                  <a:spLocks/>
                </p:cNvSpPr>
                <p:nvPr/>
              </p:nvSpPr>
              <p:spPr bwMode="auto">
                <a:xfrm flipH="1">
                  <a:off x="5415" y="4902"/>
                  <a:ext cx="65" cy="469"/>
                </a:xfrm>
                <a:custGeom>
                  <a:avLst/>
                  <a:gdLst/>
                  <a:ahLst/>
                  <a:cxnLst>
                    <a:cxn ang="0">
                      <a:pos x="65" y="0"/>
                    </a:cxn>
                    <a:cxn ang="0">
                      <a:pos x="65" y="127"/>
                    </a:cxn>
                    <a:cxn ang="0">
                      <a:pos x="65" y="240"/>
                    </a:cxn>
                    <a:cxn ang="0">
                      <a:pos x="43" y="352"/>
                    </a:cxn>
                    <a:cxn ang="0">
                      <a:pos x="0" y="469"/>
                    </a:cxn>
                  </a:cxnLst>
                  <a:rect l="0" t="0" r="r" b="b"/>
                  <a:pathLst>
                    <a:path w="65" h="469">
                      <a:moveTo>
                        <a:pt x="65" y="0"/>
                      </a:moveTo>
                      <a:lnTo>
                        <a:pt x="65" y="127"/>
                      </a:lnTo>
                      <a:lnTo>
                        <a:pt x="65" y="240"/>
                      </a:lnTo>
                      <a:lnTo>
                        <a:pt x="43" y="352"/>
                      </a:lnTo>
                      <a:lnTo>
                        <a:pt x="0" y="469"/>
                      </a:lnTo>
                    </a:path>
                  </a:pathLst>
                </a:custGeom>
                <a:noFill/>
                <a:ln w="9525">
                  <a:solidFill>
                    <a:srgbClr val="000000"/>
                  </a:solidFill>
                  <a:round/>
                  <a:headEnd type="none" w="med" len="med"/>
                  <a:tailEnd type="none" w="med" len="med"/>
                </a:ln>
              </p:spPr>
              <p:txBody>
                <a:bodyPr/>
                <a:lstStyle/>
                <a:p>
                  <a:endParaRPr lang="en-US"/>
                </a:p>
              </p:txBody>
            </p:sp>
            <p:sp>
              <p:nvSpPr>
                <p:cNvPr id="56" name="Freeform 37"/>
                <p:cNvSpPr>
                  <a:spLocks/>
                </p:cNvSpPr>
                <p:nvPr/>
              </p:nvSpPr>
              <p:spPr bwMode="auto">
                <a:xfrm>
                  <a:off x="5586" y="4788"/>
                  <a:ext cx="123" cy="412"/>
                </a:xfrm>
                <a:custGeom>
                  <a:avLst/>
                  <a:gdLst/>
                  <a:ahLst/>
                  <a:cxnLst>
                    <a:cxn ang="0">
                      <a:pos x="0" y="0"/>
                    </a:cxn>
                    <a:cxn ang="0">
                      <a:pos x="15" y="158"/>
                    </a:cxn>
                    <a:cxn ang="0">
                      <a:pos x="37" y="263"/>
                    </a:cxn>
                    <a:cxn ang="0">
                      <a:pos x="75" y="375"/>
                    </a:cxn>
                    <a:cxn ang="0">
                      <a:pos x="151" y="490"/>
                    </a:cxn>
                  </a:cxnLst>
                  <a:rect l="0" t="0" r="r" b="b"/>
                  <a:pathLst>
                    <a:path w="151" h="490">
                      <a:moveTo>
                        <a:pt x="0" y="0"/>
                      </a:moveTo>
                      <a:lnTo>
                        <a:pt x="15" y="158"/>
                      </a:lnTo>
                      <a:lnTo>
                        <a:pt x="37" y="263"/>
                      </a:lnTo>
                      <a:lnTo>
                        <a:pt x="75" y="375"/>
                      </a:lnTo>
                      <a:lnTo>
                        <a:pt x="151" y="490"/>
                      </a:lnTo>
                    </a:path>
                  </a:pathLst>
                </a:custGeom>
                <a:noFill/>
                <a:ln w="9525">
                  <a:solidFill>
                    <a:srgbClr val="000000"/>
                  </a:solidFill>
                  <a:round/>
                  <a:headEnd type="none" w="med" len="med"/>
                  <a:tailEnd type="none" w="med" len="med"/>
                </a:ln>
              </p:spPr>
              <p:txBody>
                <a:bodyPr/>
                <a:lstStyle/>
                <a:p>
                  <a:endParaRPr lang="en-US"/>
                </a:p>
              </p:txBody>
            </p:sp>
          </p:grpSp>
          <p:sp>
            <p:nvSpPr>
              <p:cNvPr id="40" name="Line 38"/>
              <p:cNvSpPr>
                <a:spLocks noChangeShapeType="1"/>
              </p:cNvSpPr>
              <p:nvPr/>
            </p:nvSpPr>
            <p:spPr bwMode="auto">
              <a:xfrm flipH="1">
                <a:off x="2565" y="8265"/>
                <a:ext cx="1710" cy="1881"/>
              </a:xfrm>
              <a:prstGeom prst="line">
                <a:avLst/>
              </a:prstGeom>
              <a:noFill/>
              <a:ln w="9525">
                <a:solidFill>
                  <a:srgbClr val="000000"/>
                </a:solidFill>
                <a:round/>
                <a:headEnd/>
                <a:tailEnd/>
              </a:ln>
            </p:spPr>
            <p:txBody>
              <a:bodyPr/>
              <a:lstStyle/>
              <a:p>
                <a:endParaRPr lang="en-US"/>
              </a:p>
            </p:txBody>
          </p:sp>
          <p:sp>
            <p:nvSpPr>
              <p:cNvPr id="41" name="Line 39"/>
              <p:cNvSpPr>
                <a:spLocks noChangeShapeType="1"/>
              </p:cNvSpPr>
              <p:nvPr/>
            </p:nvSpPr>
            <p:spPr bwMode="auto">
              <a:xfrm>
                <a:off x="4617" y="8265"/>
                <a:ext cx="741" cy="1881"/>
              </a:xfrm>
              <a:prstGeom prst="line">
                <a:avLst/>
              </a:prstGeom>
              <a:noFill/>
              <a:ln w="9525">
                <a:solidFill>
                  <a:srgbClr val="000000"/>
                </a:solidFill>
                <a:round/>
                <a:headEnd/>
                <a:tailEnd/>
              </a:ln>
            </p:spPr>
            <p:txBody>
              <a:bodyPr/>
              <a:lstStyle/>
              <a:p>
                <a:endParaRPr lang="en-US"/>
              </a:p>
            </p:txBody>
          </p:sp>
          <p:sp>
            <p:nvSpPr>
              <p:cNvPr id="42" name="Line 40"/>
              <p:cNvSpPr>
                <a:spLocks noChangeShapeType="1"/>
              </p:cNvSpPr>
              <p:nvPr/>
            </p:nvSpPr>
            <p:spPr bwMode="auto">
              <a:xfrm>
                <a:off x="4788" y="8151"/>
                <a:ext cx="1539" cy="1311"/>
              </a:xfrm>
              <a:prstGeom prst="line">
                <a:avLst/>
              </a:prstGeom>
              <a:noFill/>
              <a:ln w="9525">
                <a:solidFill>
                  <a:srgbClr val="000000"/>
                </a:solidFill>
                <a:round/>
                <a:headEnd/>
                <a:tailEnd/>
              </a:ln>
            </p:spPr>
            <p:txBody>
              <a:bodyPr/>
              <a:lstStyle/>
              <a:p>
                <a:endParaRPr lang="en-US"/>
              </a:p>
            </p:txBody>
          </p:sp>
          <p:sp>
            <p:nvSpPr>
              <p:cNvPr id="43" name="Oval 41"/>
              <p:cNvSpPr>
                <a:spLocks noChangeArrowheads="1"/>
              </p:cNvSpPr>
              <p:nvPr/>
            </p:nvSpPr>
            <p:spPr bwMode="auto">
              <a:xfrm>
                <a:off x="3876" y="8778"/>
                <a:ext cx="1083" cy="1083"/>
              </a:xfrm>
              <a:prstGeom prst="ellipse">
                <a:avLst/>
              </a:prstGeom>
              <a:gradFill rotWithShape="0">
                <a:gsLst>
                  <a:gs pos="0">
                    <a:srgbClr val="FFFFFF">
                      <a:gamma/>
                      <a:shade val="46275"/>
                      <a:invGamma/>
                    </a:srgbClr>
                  </a:gs>
                  <a:gs pos="50000">
                    <a:srgbClr val="FFFFFF"/>
                  </a:gs>
                  <a:gs pos="100000">
                    <a:srgbClr val="FFFFFF">
                      <a:gamma/>
                      <a:shade val="46275"/>
                      <a:invGamma/>
                    </a:srgbClr>
                  </a:gs>
                </a:gsLst>
                <a:lin ang="5400000" scaled="1"/>
              </a:gradFill>
              <a:ln w="9525">
                <a:solidFill>
                  <a:srgbClr val="000000"/>
                </a:solidFill>
                <a:round/>
                <a:headEnd/>
                <a:tailEnd/>
              </a:ln>
            </p:spPr>
            <p:txBody>
              <a:bodyPr/>
              <a:lstStyle/>
              <a:p>
                <a:endParaRPr lang="en-US"/>
              </a:p>
            </p:txBody>
          </p:sp>
          <p:sp>
            <p:nvSpPr>
              <p:cNvPr id="44" name="Line 42"/>
              <p:cNvSpPr>
                <a:spLocks noChangeShapeType="1"/>
              </p:cNvSpPr>
              <p:nvPr/>
            </p:nvSpPr>
            <p:spPr bwMode="auto">
              <a:xfrm>
                <a:off x="2565" y="10146"/>
                <a:ext cx="2793" cy="0"/>
              </a:xfrm>
              <a:prstGeom prst="line">
                <a:avLst/>
              </a:prstGeom>
              <a:noFill/>
              <a:ln w="9525">
                <a:solidFill>
                  <a:srgbClr val="000000"/>
                </a:solidFill>
                <a:round/>
                <a:headEnd/>
                <a:tailEnd/>
              </a:ln>
            </p:spPr>
            <p:txBody>
              <a:bodyPr/>
              <a:lstStyle/>
              <a:p>
                <a:endParaRPr lang="en-US"/>
              </a:p>
            </p:txBody>
          </p:sp>
          <p:sp>
            <p:nvSpPr>
              <p:cNvPr id="45" name="Line 43"/>
              <p:cNvSpPr>
                <a:spLocks noChangeShapeType="1"/>
              </p:cNvSpPr>
              <p:nvPr/>
            </p:nvSpPr>
            <p:spPr bwMode="auto">
              <a:xfrm flipV="1">
                <a:off x="5358" y="9462"/>
                <a:ext cx="969" cy="684"/>
              </a:xfrm>
              <a:prstGeom prst="line">
                <a:avLst/>
              </a:prstGeom>
              <a:noFill/>
              <a:ln w="9525">
                <a:solidFill>
                  <a:srgbClr val="000000"/>
                </a:solidFill>
                <a:round/>
                <a:headEnd/>
                <a:tailEnd/>
              </a:ln>
            </p:spPr>
            <p:txBody>
              <a:bodyPr/>
              <a:lstStyle/>
              <a:p>
                <a:endParaRPr lang="en-US"/>
              </a:p>
            </p:txBody>
          </p:sp>
          <p:sp>
            <p:nvSpPr>
              <p:cNvPr id="46" name="Line 44"/>
              <p:cNvSpPr>
                <a:spLocks noChangeShapeType="1"/>
              </p:cNvSpPr>
              <p:nvPr/>
            </p:nvSpPr>
            <p:spPr bwMode="auto">
              <a:xfrm flipV="1">
                <a:off x="2565" y="9462"/>
                <a:ext cx="1254" cy="684"/>
              </a:xfrm>
              <a:prstGeom prst="line">
                <a:avLst/>
              </a:prstGeom>
              <a:noFill/>
              <a:ln w="9525">
                <a:solidFill>
                  <a:srgbClr val="000000"/>
                </a:solidFill>
                <a:prstDash val="dash"/>
                <a:round/>
                <a:headEnd/>
                <a:tailEnd/>
              </a:ln>
            </p:spPr>
            <p:txBody>
              <a:bodyPr/>
              <a:lstStyle/>
              <a:p>
                <a:endParaRPr lang="en-US"/>
              </a:p>
            </p:txBody>
          </p:sp>
        </p:grpSp>
        <p:grpSp>
          <p:nvGrpSpPr>
            <p:cNvPr id="31" name="Group 45"/>
            <p:cNvGrpSpPr>
              <a:grpSpLocks/>
            </p:cNvGrpSpPr>
            <p:nvPr/>
          </p:nvGrpSpPr>
          <p:grpSpPr bwMode="auto">
            <a:xfrm>
              <a:off x="6669" y="8482"/>
              <a:ext cx="3762" cy="1550"/>
              <a:chOff x="6669" y="8482"/>
              <a:chExt cx="3762" cy="1550"/>
            </a:xfrm>
          </p:grpSpPr>
          <p:sp>
            <p:nvSpPr>
              <p:cNvPr id="27" name="AutoShape 46"/>
              <p:cNvSpPr>
                <a:spLocks noChangeArrowheads="1"/>
              </p:cNvSpPr>
              <p:nvPr/>
            </p:nvSpPr>
            <p:spPr bwMode="auto">
              <a:xfrm>
                <a:off x="6669" y="9322"/>
                <a:ext cx="3762" cy="710"/>
              </a:xfrm>
              <a:prstGeom prst="parallelogram">
                <a:avLst>
                  <a:gd name="adj" fmla="val 132465"/>
                </a:avLst>
              </a:prstGeom>
              <a:solidFill>
                <a:srgbClr val="808080"/>
              </a:solidFill>
              <a:ln w="9525">
                <a:solidFill>
                  <a:srgbClr val="000000"/>
                </a:solidFill>
                <a:miter lim="800000"/>
                <a:headEnd/>
                <a:tailEnd/>
              </a:ln>
            </p:spPr>
            <p:txBody>
              <a:bodyPr/>
              <a:lstStyle/>
              <a:p>
                <a:endParaRPr lang="en-US"/>
              </a:p>
            </p:txBody>
          </p:sp>
          <p:sp>
            <p:nvSpPr>
              <p:cNvPr id="28" name="AutoShape 47"/>
              <p:cNvSpPr>
                <a:spLocks noChangeArrowheads="1"/>
              </p:cNvSpPr>
              <p:nvPr/>
            </p:nvSpPr>
            <p:spPr bwMode="auto">
              <a:xfrm>
                <a:off x="7108" y="8967"/>
                <a:ext cx="3072" cy="532"/>
              </a:xfrm>
              <a:prstGeom prst="parallelogram">
                <a:avLst>
                  <a:gd name="adj" fmla="val 144361"/>
                </a:avLst>
              </a:prstGeom>
              <a:solidFill>
                <a:srgbClr val="969696"/>
              </a:solidFill>
              <a:ln w="9525">
                <a:solidFill>
                  <a:srgbClr val="000000"/>
                </a:solidFill>
                <a:miter lim="800000"/>
                <a:headEnd/>
                <a:tailEnd/>
              </a:ln>
            </p:spPr>
            <p:txBody>
              <a:bodyPr/>
              <a:lstStyle/>
              <a:p>
                <a:endParaRPr lang="en-US"/>
              </a:p>
            </p:txBody>
          </p:sp>
          <p:sp>
            <p:nvSpPr>
              <p:cNvPr id="29" name="Oval 48"/>
              <p:cNvSpPr>
                <a:spLocks noChangeArrowheads="1"/>
              </p:cNvSpPr>
              <p:nvPr/>
            </p:nvSpPr>
            <p:spPr bwMode="auto">
              <a:xfrm>
                <a:off x="8094" y="9063"/>
                <a:ext cx="912" cy="285"/>
              </a:xfrm>
              <a:prstGeom prst="ellipse">
                <a:avLst/>
              </a:prstGeom>
              <a:solidFill>
                <a:srgbClr val="FFFFFF"/>
              </a:solidFill>
              <a:ln w="9525">
                <a:solidFill>
                  <a:srgbClr val="000000"/>
                </a:solidFill>
                <a:round/>
                <a:headEnd/>
                <a:tailEnd/>
              </a:ln>
            </p:spPr>
            <p:txBody>
              <a:bodyPr/>
              <a:lstStyle/>
              <a:p>
                <a:endParaRPr lang="en-US"/>
              </a:p>
            </p:txBody>
          </p:sp>
          <p:sp>
            <p:nvSpPr>
              <p:cNvPr id="30" name="Oval 49"/>
              <p:cNvSpPr>
                <a:spLocks noChangeArrowheads="1"/>
              </p:cNvSpPr>
              <p:nvPr/>
            </p:nvSpPr>
            <p:spPr bwMode="auto">
              <a:xfrm>
                <a:off x="8265" y="9633"/>
                <a:ext cx="513" cy="171"/>
              </a:xfrm>
              <a:prstGeom prst="ellipse">
                <a:avLst/>
              </a:prstGeom>
              <a:solidFill>
                <a:srgbClr val="FFFFFF"/>
              </a:solidFill>
              <a:ln w="9525">
                <a:solidFill>
                  <a:srgbClr val="000000"/>
                </a:solidFill>
                <a:round/>
                <a:headEnd/>
                <a:tailEnd/>
              </a:ln>
            </p:spPr>
            <p:txBody>
              <a:bodyPr/>
              <a:lstStyle/>
              <a:p>
                <a:endParaRPr lang="en-US"/>
              </a:p>
            </p:txBody>
          </p:sp>
          <p:grpSp>
            <p:nvGrpSpPr>
              <p:cNvPr id="32" name="Group 50"/>
              <p:cNvGrpSpPr>
                <a:grpSpLocks/>
              </p:cNvGrpSpPr>
              <p:nvPr/>
            </p:nvGrpSpPr>
            <p:grpSpPr bwMode="auto">
              <a:xfrm>
                <a:off x="7421" y="8721"/>
                <a:ext cx="2446" cy="355"/>
                <a:chOff x="7421" y="8436"/>
                <a:chExt cx="2446" cy="355"/>
              </a:xfrm>
            </p:grpSpPr>
            <p:sp>
              <p:nvSpPr>
                <p:cNvPr id="35" name="AutoShape 51"/>
                <p:cNvSpPr>
                  <a:spLocks noChangeArrowheads="1"/>
                </p:cNvSpPr>
                <p:nvPr/>
              </p:nvSpPr>
              <p:spPr bwMode="auto">
                <a:xfrm>
                  <a:off x="7421" y="8436"/>
                  <a:ext cx="2446" cy="355"/>
                </a:xfrm>
                <a:prstGeom prst="parallelogram">
                  <a:avLst>
                    <a:gd name="adj" fmla="val 172254"/>
                  </a:avLst>
                </a:prstGeom>
                <a:solidFill>
                  <a:srgbClr val="C0C0C0"/>
                </a:solidFill>
                <a:ln w="9525">
                  <a:solidFill>
                    <a:srgbClr val="000000"/>
                  </a:solidFill>
                  <a:miter lim="800000"/>
                  <a:headEnd/>
                  <a:tailEnd/>
                </a:ln>
              </p:spPr>
              <p:txBody>
                <a:bodyPr/>
                <a:lstStyle/>
                <a:p>
                  <a:endParaRPr lang="en-US"/>
                </a:p>
              </p:txBody>
            </p:sp>
            <p:sp>
              <p:nvSpPr>
                <p:cNvPr id="36" name="Oval 52"/>
                <p:cNvSpPr>
                  <a:spLocks noChangeArrowheads="1"/>
                </p:cNvSpPr>
                <p:nvPr/>
              </p:nvSpPr>
              <p:spPr bwMode="auto">
                <a:xfrm>
                  <a:off x="8265" y="8493"/>
                  <a:ext cx="513" cy="171"/>
                </a:xfrm>
                <a:prstGeom prst="ellipse">
                  <a:avLst/>
                </a:prstGeom>
                <a:solidFill>
                  <a:srgbClr val="FFFFFF"/>
                </a:solidFill>
                <a:ln w="9525">
                  <a:solidFill>
                    <a:srgbClr val="000000"/>
                  </a:solidFill>
                  <a:round/>
                  <a:headEnd/>
                  <a:tailEnd/>
                </a:ln>
              </p:spPr>
              <p:txBody>
                <a:bodyPr/>
                <a:lstStyle/>
                <a:p>
                  <a:endParaRPr lang="en-US"/>
                </a:p>
              </p:txBody>
            </p:sp>
          </p:grpSp>
          <p:grpSp>
            <p:nvGrpSpPr>
              <p:cNvPr id="39" name="Group 53"/>
              <p:cNvGrpSpPr>
                <a:grpSpLocks/>
              </p:cNvGrpSpPr>
              <p:nvPr/>
            </p:nvGrpSpPr>
            <p:grpSpPr bwMode="auto">
              <a:xfrm>
                <a:off x="7638" y="8482"/>
                <a:ext cx="1944" cy="296"/>
                <a:chOff x="7672" y="8151"/>
                <a:chExt cx="1944" cy="296"/>
              </a:xfrm>
            </p:grpSpPr>
            <p:sp>
              <p:nvSpPr>
                <p:cNvPr id="33" name="AutoShape 54"/>
                <p:cNvSpPr>
                  <a:spLocks noChangeArrowheads="1"/>
                </p:cNvSpPr>
                <p:nvPr/>
              </p:nvSpPr>
              <p:spPr bwMode="auto">
                <a:xfrm>
                  <a:off x="7672" y="8151"/>
                  <a:ext cx="1944" cy="296"/>
                </a:xfrm>
                <a:prstGeom prst="parallelogram">
                  <a:avLst>
                    <a:gd name="adj" fmla="val 164189"/>
                  </a:avLst>
                </a:prstGeom>
                <a:solidFill>
                  <a:srgbClr val="FFFFFF"/>
                </a:solidFill>
                <a:ln w="9525">
                  <a:solidFill>
                    <a:srgbClr val="000000"/>
                  </a:solidFill>
                  <a:miter lim="800000"/>
                  <a:headEnd/>
                  <a:tailEnd/>
                </a:ln>
              </p:spPr>
              <p:txBody>
                <a:bodyPr/>
                <a:lstStyle/>
                <a:p>
                  <a:endParaRPr lang="en-US"/>
                </a:p>
              </p:txBody>
            </p:sp>
            <p:sp>
              <p:nvSpPr>
                <p:cNvPr id="34" name="Oval 55"/>
                <p:cNvSpPr>
                  <a:spLocks noChangeArrowheads="1"/>
                </p:cNvSpPr>
                <p:nvPr/>
              </p:nvSpPr>
              <p:spPr bwMode="auto">
                <a:xfrm>
                  <a:off x="8436" y="8265"/>
                  <a:ext cx="171" cy="57"/>
                </a:xfrm>
                <a:prstGeom prst="ellipse">
                  <a:avLst/>
                </a:prstGeom>
                <a:solidFill>
                  <a:srgbClr val="FFFFFF"/>
                </a:solidFill>
                <a:ln w="9525">
                  <a:solidFill>
                    <a:srgbClr val="000000"/>
                  </a:solidFill>
                  <a:round/>
                  <a:headEnd/>
                  <a:tailEnd/>
                </a:ln>
              </p:spPr>
              <p:txBody>
                <a:bodyPr/>
                <a:lstStyle/>
                <a:p>
                  <a:endParaRPr lang="en-US"/>
                </a:p>
              </p:txBody>
            </p:sp>
          </p:grpSp>
        </p:grpSp>
        <p:sp>
          <p:nvSpPr>
            <p:cNvPr id="26" name="Text Box 56"/>
            <p:cNvSpPr txBox="1">
              <a:spLocks noChangeArrowheads="1"/>
            </p:cNvSpPr>
            <p:nvPr/>
          </p:nvSpPr>
          <p:spPr bwMode="auto">
            <a:xfrm>
              <a:off x="5529" y="10260"/>
              <a:ext cx="1140" cy="513"/>
            </a:xfrm>
            <a:prstGeom prst="rect">
              <a:avLst/>
            </a:prstGeom>
            <a:noFill/>
            <a:ln w="9525">
              <a:noFill/>
              <a:miter lim="800000"/>
              <a:headEnd/>
              <a:tailEnd/>
            </a:ln>
          </p:spPr>
          <p:txBody>
            <a:bodyPr/>
            <a:lstStyle/>
            <a:p>
              <a:endParaRPr lang="en-US"/>
            </a:p>
          </p:txBody>
        </p:sp>
      </p:grpSp>
      <p:grpSp>
        <p:nvGrpSpPr>
          <p:cNvPr id="57" name="Group 212"/>
          <p:cNvGrpSpPr>
            <a:grpSpLocks/>
          </p:cNvGrpSpPr>
          <p:nvPr/>
        </p:nvGrpSpPr>
        <p:grpSpPr bwMode="auto">
          <a:xfrm>
            <a:off x="1362075" y="4689475"/>
            <a:ext cx="5876925" cy="1558925"/>
            <a:chOff x="954" y="2426"/>
            <a:chExt cx="3511" cy="882"/>
          </a:xfrm>
        </p:grpSpPr>
        <p:grpSp>
          <p:nvGrpSpPr>
            <p:cNvPr id="58" name="Group 137"/>
            <p:cNvGrpSpPr>
              <a:grpSpLocks/>
            </p:cNvGrpSpPr>
            <p:nvPr/>
          </p:nvGrpSpPr>
          <p:grpSpPr bwMode="auto">
            <a:xfrm>
              <a:off x="956" y="2539"/>
              <a:ext cx="891" cy="641"/>
              <a:chOff x="6838" y="5760"/>
              <a:chExt cx="1996" cy="1369"/>
            </a:xfrm>
          </p:grpSpPr>
          <p:grpSp>
            <p:nvGrpSpPr>
              <p:cNvPr id="59" name="Group 138"/>
              <p:cNvGrpSpPr>
                <a:grpSpLocks/>
              </p:cNvGrpSpPr>
              <p:nvPr/>
            </p:nvGrpSpPr>
            <p:grpSpPr bwMode="auto">
              <a:xfrm rot="267098">
                <a:off x="7409" y="5760"/>
                <a:ext cx="1425" cy="1312"/>
                <a:chOff x="3819" y="5814"/>
                <a:chExt cx="2166" cy="1824"/>
              </a:xfrm>
            </p:grpSpPr>
            <p:sp>
              <p:nvSpPr>
                <p:cNvPr id="128" name="Freeform 139"/>
                <p:cNvSpPr>
                  <a:spLocks/>
                </p:cNvSpPr>
                <p:nvPr/>
              </p:nvSpPr>
              <p:spPr bwMode="auto">
                <a:xfrm>
                  <a:off x="4503" y="5814"/>
                  <a:ext cx="798" cy="1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noFill/>
                <a:ln w="9525">
                  <a:solidFill>
                    <a:srgbClr val="000000"/>
                  </a:solidFill>
                  <a:round/>
                  <a:headEnd type="none" w="med" len="med"/>
                  <a:tailEnd type="none" w="med" len="med"/>
                </a:ln>
              </p:spPr>
              <p:txBody>
                <a:bodyPr/>
                <a:lstStyle/>
                <a:p>
                  <a:endParaRPr lang="en-US"/>
                </a:p>
              </p:txBody>
            </p:sp>
            <p:sp>
              <p:nvSpPr>
                <p:cNvPr id="129" name="Freeform 140"/>
                <p:cNvSpPr>
                  <a:spLocks/>
                </p:cNvSpPr>
                <p:nvPr/>
              </p:nvSpPr>
              <p:spPr bwMode="auto">
                <a:xfrm>
                  <a:off x="3819" y="7353"/>
                  <a:ext cx="2166" cy="285"/>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noFill/>
                <a:ln w="9525">
                  <a:solidFill>
                    <a:srgbClr val="000000"/>
                  </a:solidFill>
                  <a:round/>
                  <a:headEnd type="none" w="med" len="med"/>
                  <a:tailEnd type="none" w="med" len="med"/>
                </a:ln>
              </p:spPr>
              <p:txBody>
                <a:bodyPr/>
                <a:lstStyle/>
                <a:p>
                  <a:endParaRPr lang="en-US"/>
                </a:p>
              </p:txBody>
            </p:sp>
            <p:sp>
              <p:nvSpPr>
                <p:cNvPr id="130" name="Line 141"/>
                <p:cNvSpPr>
                  <a:spLocks noChangeShapeType="1"/>
                </p:cNvSpPr>
                <p:nvPr/>
              </p:nvSpPr>
              <p:spPr bwMode="auto">
                <a:xfrm flipH="1">
                  <a:off x="3819" y="5814"/>
                  <a:ext cx="684" cy="1539"/>
                </a:xfrm>
                <a:prstGeom prst="line">
                  <a:avLst/>
                </a:prstGeom>
                <a:noFill/>
                <a:ln w="9525">
                  <a:solidFill>
                    <a:srgbClr val="000000"/>
                  </a:solidFill>
                  <a:round/>
                  <a:headEnd/>
                  <a:tailEnd/>
                </a:ln>
              </p:spPr>
              <p:txBody>
                <a:bodyPr/>
                <a:lstStyle/>
                <a:p>
                  <a:endParaRPr lang="en-US"/>
                </a:p>
              </p:txBody>
            </p:sp>
            <p:sp>
              <p:nvSpPr>
                <p:cNvPr id="131" name="Line 142"/>
                <p:cNvSpPr>
                  <a:spLocks noChangeShapeType="1"/>
                </p:cNvSpPr>
                <p:nvPr/>
              </p:nvSpPr>
              <p:spPr bwMode="auto">
                <a:xfrm>
                  <a:off x="5301" y="5871"/>
                  <a:ext cx="684" cy="1539"/>
                </a:xfrm>
                <a:prstGeom prst="line">
                  <a:avLst/>
                </a:prstGeom>
                <a:noFill/>
                <a:ln w="9525">
                  <a:solidFill>
                    <a:srgbClr val="000000"/>
                  </a:solidFill>
                  <a:round/>
                  <a:headEnd/>
                  <a:tailEnd/>
                </a:ln>
              </p:spPr>
              <p:txBody>
                <a:bodyPr/>
                <a:lstStyle/>
                <a:p>
                  <a:endParaRPr lang="en-US"/>
                </a:p>
              </p:txBody>
            </p:sp>
          </p:grpSp>
          <p:grpSp>
            <p:nvGrpSpPr>
              <p:cNvPr id="61" name="Group 143"/>
              <p:cNvGrpSpPr>
                <a:grpSpLocks/>
              </p:cNvGrpSpPr>
              <p:nvPr/>
            </p:nvGrpSpPr>
            <p:grpSpPr bwMode="auto">
              <a:xfrm rot="668806">
                <a:off x="7295" y="5817"/>
                <a:ext cx="1425" cy="1312"/>
                <a:chOff x="3819" y="5814"/>
                <a:chExt cx="2166" cy="1824"/>
              </a:xfrm>
            </p:grpSpPr>
            <p:sp>
              <p:nvSpPr>
                <p:cNvPr id="124" name="Freeform 144"/>
                <p:cNvSpPr>
                  <a:spLocks/>
                </p:cNvSpPr>
                <p:nvPr/>
              </p:nvSpPr>
              <p:spPr bwMode="auto">
                <a:xfrm>
                  <a:off x="4503" y="5814"/>
                  <a:ext cx="798" cy="1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25" name="Freeform 145"/>
                <p:cNvSpPr>
                  <a:spLocks/>
                </p:cNvSpPr>
                <p:nvPr/>
              </p:nvSpPr>
              <p:spPr bwMode="auto">
                <a:xfrm>
                  <a:off x="3819" y="7353"/>
                  <a:ext cx="2166" cy="285"/>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26" name="Line 146"/>
                <p:cNvSpPr>
                  <a:spLocks noChangeShapeType="1"/>
                </p:cNvSpPr>
                <p:nvPr/>
              </p:nvSpPr>
              <p:spPr bwMode="auto">
                <a:xfrm flipH="1">
                  <a:off x="3819" y="5814"/>
                  <a:ext cx="684" cy="1539"/>
                </a:xfrm>
                <a:prstGeom prst="line">
                  <a:avLst/>
                </a:prstGeom>
                <a:noFill/>
                <a:ln w="9525">
                  <a:solidFill>
                    <a:srgbClr val="000000"/>
                  </a:solidFill>
                  <a:round/>
                  <a:headEnd/>
                  <a:tailEnd/>
                </a:ln>
              </p:spPr>
              <p:txBody>
                <a:bodyPr/>
                <a:lstStyle/>
                <a:p>
                  <a:endParaRPr lang="en-US"/>
                </a:p>
              </p:txBody>
            </p:sp>
            <p:sp>
              <p:nvSpPr>
                <p:cNvPr id="127" name="Line 147"/>
                <p:cNvSpPr>
                  <a:spLocks noChangeShapeType="1"/>
                </p:cNvSpPr>
                <p:nvPr/>
              </p:nvSpPr>
              <p:spPr bwMode="auto">
                <a:xfrm>
                  <a:off x="5301" y="5871"/>
                  <a:ext cx="684" cy="1539"/>
                </a:xfrm>
                <a:prstGeom prst="line">
                  <a:avLst/>
                </a:prstGeom>
                <a:noFill/>
                <a:ln w="9525">
                  <a:solidFill>
                    <a:srgbClr val="000000"/>
                  </a:solidFill>
                  <a:round/>
                  <a:headEnd/>
                  <a:tailEnd/>
                </a:ln>
              </p:spPr>
              <p:txBody>
                <a:bodyPr/>
                <a:lstStyle/>
                <a:p>
                  <a:endParaRPr lang="en-US"/>
                </a:p>
              </p:txBody>
            </p:sp>
          </p:grpSp>
          <p:grpSp>
            <p:nvGrpSpPr>
              <p:cNvPr id="102" name="Group 148"/>
              <p:cNvGrpSpPr>
                <a:grpSpLocks/>
              </p:cNvGrpSpPr>
              <p:nvPr/>
            </p:nvGrpSpPr>
            <p:grpSpPr bwMode="auto">
              <a:xfrm rot="1079857">
                <a:off x="7181" y="5817"/>
                <a:ext cx="1425" cy="1312"/>
                <a:chOff x="3819" y="5814"/>
                <a:chExt cx="2166" cy="1824"/>
              </a:xfrm>
            </p:grpSpPr>
            <p:sp>
              <p:nvSpPr>
                <p:cNvPr id="120" name="Freeform 149"/>
                <p:cNvSpPr>
                  <a:spLocks/>
                </p:cNvSpPr>
                <p:nvPr/>
              </p:nvSpPr>
              <p:spPr bwMode="auto">
                <a:xfrm>
                  <a:off x="4503" y="5814"/>
                  <a:ext cx="798" cy="1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21" name="Freeform 150"/>
                <p:cNvSpPr>
                  <a:spLocks/>
                </p:cNvSpPr>
                <p:nvPr/>
              </p:nvSpPr>
              <p:spPr bwMode="auto">
                <a:xfrm>
                  <a:off x="3819" y="7353"/>
                  <a:ext cx="2166" cy="285"/>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22" name="Line 151"/>
                <p:cNvSpPr>
                  <a:spLocks noChangeShapeType="1"/>
                </p:cNvSpPr>
                <p:nvPr/>
              </p:nvSpPr>
              <p:spPr bwMode="auto">
                <a:xfrm flipH="1">
                  <a:off x="3819" y="5814"/>
                  <a:ext cx="684" cy="1539"/>
                </a:xfrm>
                <a:prstGeom prst="line">
                  <a:avLst/>
                </a:prstGeom>
                <a:noFill/>
                <a:ln w="9525">
                  <a:solidFill>
                    <a:srgbClr val="000000"/>
                  </a:solidFill>
                  <a:round/>
                  <a:headEnd/>
                  <a:tailEnd/>
                </a:ln>
              </p:spPr>
              <p:txBody>
                <a:bodyPr/>
                <a:lstStyle/>
                <a:p>
                  <a:endParaRPr lang="en-US"/>
                </a:p>
              </p:txBody>
            </p:sp>
            <p:sp>
              <p:nvSpPr>
                <p:cNvPr id="123" name="Line 152"/>
                <p:cNvSpPr>
                  <a:spLocks noChangeShapeType="1"/>
                </p:cNvSpPr>
                <p:nvPr/>
              </p:nvSpPr>
              <p:spPr bwMode="auto">
                <a:xfrm>
                  <a:off x="5301" y="5871"/>
                  <a:ext cx="684" cy="1539"/>
                </a:xfrm>
                <a:prstGeom prst="line">
                  <a:avLst/>
                </a:prstGeom>
                <a:noFill/>
                <a:ln w="9525">
                  <a:solidFill>
                    <a:srgbClr val="000000"/>
                  </a:solidFill>
                  <a:round/>
                  <a:headEnd/>
                  <a:tailEnd/>
                </a:ln>
              </p:spPr>
              <p:txBody>
                <a:bodyPr/>
                <a:lstStyle/>
                <a:p>
                  <a:endParaRPr lang="en-US"/>
                </a:p>
              </p:txBody>
            </p:sp>
          </p:grpSp>
          <p:grpSp>
            <p:nvGrpSpPr>
              <p:cNvPr id="103" name="Group 153"/>
              <p:cNvGrpSpPr>
                <a:grpSpLocks/>
              </p:cNvGrpSpPr>
              <p:nvPr/>
            </p:nvGrpSpPr>
            <p:grpSpPr bwMode="auto">
              <a:xfrm rot="1359197">
                <a:off x="7020" y="5854"/>
                <a:ext cx="1482" cy="1248"/>
                <a:chOff x="3819" y="5814"/>
                <a:chExt cx="2166" cy="1824"/>
              </a:xfrm>
            </p:grpSpPr>
            <p:sp>
              <p:nvSpPr>
                <p:cNvPr id="116" name="Freeform 154"/>
                <p:cNvSpPr>
                  <a:spLocks/>
                </p:cNvSpPr>
                <p:nvPr/>
              </p:nvSpPr>
              <p:spPr bwMode="auto">
                <a:xfrm>
                  <a:off x="4503" y="5814"/>
                  <a:ext cx="798" cy="1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17" name="Freeform 155"/>
                <p:cNvSpPr>
                  <a:spLocks/>
                </p:cNvSpPr>
                <p:nvPr/>
              </p:nvSpPr>
              <p:spPr bwMode="auto">
                <a:xfrm>
                  <a:off x="3819" y="7353"/>
                  <a:ext cx="2166" cy="285"/>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18" name="Line 156"/>
                <p:cNvSpPr>
                  <a:spLocks noChangeShapeType="1"/>
                </p:cNvSpPr>
                <p:nvPr/>
              </p:nvSpPr>
              <p:spPr bwMode="auto">
                <a:xfrm flipH="1">
                  <a:off x="3819" y="5814"/>
                  <a:ext cx="684" cy="1539"/>
                </a:xfrm>
                <a:prstGeom prst="line">
                  <a:avLst/>
                </a:prstGeom>
                <a:noFill/>
                <a:ln w="9525">
                  <a:solidFill>
                    <a:srgbClr val="000000"/>
                  </a:solidFill>
                  <a:round/>
                  <a:headEnd/>
                  <a:tailEnd/>
                </a:ln>
              </p:spPr>
              <p:txBody>
                <a:bodyPr/>
                <a:lstStyle/>
                <a:p>
                  <a:endParaRPr lang="en-US"/>
                </a:p>
              </p:txBody>
            </p:sp>
            <p:sp>
              <p:nvSpPr>
                <p:cNvPr id="119" name="Line 157"/>
                <p:cNvSpPr>
                  <a:spLocks noChangeShapeType="1"/>
                </p:cNvSpPr>
                <p:nvPr/>
              </p:nvSpPr>
              <p:spPr bwMode="auto">
                <a:xfrm>
                  <a:off x="5301" y="5871"/>
                  <a:ext cx="684" cy="1539"/>
                </a:xfrm>
                <a:prstGeom prst="line">
                  <a:avLst/>
                </a:prstGeom>
                <a:noFill/>
                <a:ln w="9525">
                  <a:solidFill>
                    <a:srgbClr val="000000"/>
                  </a:solidFill>
                  <a:round/>
                  <a:headEnd/>
                  <a:tailEnd/>
                </a:ln>
              </p:spPr>
              <p:txBody>
                <a:bodyPr/>
                <a:lstStyle/>
                <a:p>
                  <a:endParaRPr lang="en-US"/>
                </a:p>
              </p:txBody>
            </p:sp>
          </p:grpSp>
          <p:grpSp>
            <p:nvGrpSpPr>
              <p:cNvPr id="104" name="Group 158"/>
              <p:cNvGrpSpPr>
                <a:grpSpLocks/>
              </p:cNvGrpSpPr>
              <p:nvPr/>
            </p:nvGrpSpPr>
            <p:grpSpPr bwMode="auto">
              <a:xfrm rot="1695092">
                <a:off x="7011" y="5805"/>
                <a:ext cx="1368" cy="1312"/>
                <a:chOff x="3819" y="5814"/>
                <a:chExt cx="2166" cy="1824"/>
              </a:xfrm>
            </p:grpSpPr>
            <p:sp>
              <p:nvSpPr>
                <p:cNvPr id="112" name="Freeform 159"/>
                <p:cNvSpPr>
                  <a:spLocks/>
                </p:cNvSpPr>
                <p:nvPr/>
              </p:nvSpPr>
              <p:spPr bwMode="auto">
                <a:xfrm>
                  <a:off x="4503" y="5814"/>
                  <a:ext cx="798" cy="1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13" name="Freeform 160"/>
                <p:cNvSpPr>
                  <a:spLocks/>
                </p:cNvSpPr>
                <p:nvPr/>
              </p:nvSpPr>
              <p:spPr bwMode="auto">
                <a:xfrm>
                  <a:off x="3819" y="7353"/>
                  <a:ext cx="2166" cy="285"/>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14" name="Line 161"/>
                <p:cNvSpPr>
                  <a:spLocks noChangeShapeType="1"/>
                </p:cNvSpPr>
                <p:nvPr/>
              </p:nvSpPr>
              <p:spPr bwMode="auto">
                <a:xfrm flipH="1">
                  <a:off x="3819" y="5814"/>
                  <a:ext cx="684" cy="1539"/>
                </a:xfrm>
                <a:prstGeom prst="line">
                  <a:avLst/>
                </a:prstGeom>
                <a:noFill/>
                <a:ln w="9525">
                  <a:solidFill>
                    <a:srgbClr val="000000"/>
                  </a:solidFill>
                  <a:round/>
                  <a:headEnd/>
                  <a:tailEnd/>
                </a:ln>
              </p:spPr>
              <p:txBody>
                <a:bodyPr/>
                <a:lstStyle/>
                <a:p>
                  <a:endParaRPr lang="en-US"/>
                </a:p>
              </p:txBody>
            </p:sp>
            <p:sp>
              <p:nvSpPr>
                <p:cNvPr id="115" name="Line 162"/>
                <p:cNvSpPr>
                  <a:spLocks noChangeShapeType="1"/>
                </p:cNvSpPr>
                <p:nvPr/>
              </p:nvSpPr>
              <p:spPr bwMode="auto">
                <a:xfrm>
                  <a:off x="5301" y="5871"/>
                  <a:ext cx="684" cy="1539"/>
                </a:xfrm>
                <a:prstGeom prst="line">
                  <a:avLst/>
                </a:prstGeom>
                <a:noFill/>
                <a:ln w="9525">
                  <a:solidFill>
                    <a:srgbClr val="000000"/>
                  </a:solidFill>
                  <a:round/>
                  <a:headEnd/>
                  <a:tailEnd/>
                </a:ln>
              </p:spPr>
              <p:txBody>
                <a:bodyPr/>
                <a:lstStyle/>
                <a:p>
                  <a:endParaRPr lang="en-US"/>
                </a:p>
              </p:txBody>
            </p:sp>
          </p:grpSp>
          <p:grpSp>
            <p:nvGrpSpPr>
              <p:cNvPr id="105" name="Group 163"/>
              <p:cNvGrpSpPr>
                <a:grpSpLocks/>
              </p:cNvGrpSpPr>
              <p:nvPr/>
            </p:nvGrpSpPr>
            <p:grpSpPr bwMode="auto">
              <a:xfrm rot="2013145">
                <a:off x="6838" y="5817"/>
                <a:ext cx="1425" cy="1312"/>
                <a:chOff x="3819" y="5814"/>
                <a:chExt cx="2166" cy="1824"/>
              </a:xfrm>
            </p:grpSpPr>
            <p:sp>
              <p:nvSpPr>
                <p:cNvPr id="108" name="Freeform 164"/>
                <p:cNvSpPr>
                  <a:spLocks/>
                </p:cNvSpPr>
                <p:nvPr/>
              </p:nvSpPr>
              <p:spPr bwMode="auto">
                <a:xfrm>
                  <a:off x="4503" y="5814"/>
                  <a:ext cx="798" cy="1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09" name="Freeform 165"/>
                <p:cNvSpPr>
                  <a:spLocks/>
                </p:cNvSpPr>
                <p:nvPr/>
              </p:nvSpPr>
              <p:spPr bwMode="auto">
                <a:xfrm>
                  <a:off x="3819" y="7353"/>
                  <a:ext cx="2166" cy="285"/>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110" name="Line 166"/>
                <p:cNvSpPr>
                  <a:spLocks noChangeShapeType="1"/>
                </p:cNvSpPr>
                <p:nvPr/>
              </p:nvSpPr>
              <p:spPr bwMode="auto">
                <a:xfrm flipH="1">
                  <a:off x="3819" y="5814"/>
                  <a:ext cx="684" cy="1539"/>
                </a:xfrm>
                <a:prstGeom prst="line">
                  <a:avLst/>
                </a:prstGeom>
                <a:noFill/>
                <a:ln w="9525">
                  <a:solidFill>
                    <a:srgbClr val="000000"/>
                  </a:solidFill>
                  <a:round/>
                  <a:headEnd/>
                  <a:tailEnd/>
                </a:ln>
              </p:spPr>
              <p:txBody>
                <a:bodyPr/>
                <a:lstStyle/>
                <a:p>
                  <a:endParaRPr lang="en-US"/>
                </a:p>
              </p:txBody>
            </p:sp>
            <p:sp>
              <p:nvSpPr>
                <p:cNvPr id="111" name="Line 167"/>
                <p:cNvSpPr>
                  <a:spLocks noChangeShapeType="1"/>
                </p:cNvSpPr>
                <p:nvPr/>
              </p:nvSpPr>
              <p:spPr bwMode="auto">
                <a:xfrm>
                  <a:off x="5301" y="5871"/>
                  <a:ext cx="684" cy="1539"/>
                </a:xfrm>
                <a:prstGeom prst="line">
                  <a:avLst/>
                </a:prstGeom>
                <a:noFill/>
                <a:ln w="9525">
                  <a:solidFill>
                    <a:srgbClr val="000000"/>
                  </a:solidFill>
                  <a:round/>
                  <a:headEnd/>
                  <a:tailEnd/>
                </a:ln>
              </p:spPr>
              <p:txBody>
                <a:bodyPr/>
                <a:lstStyle/>
                <a:p>
                  <a:endParaRPr lang="en-US"/>
                </a:p>
              </p:txBody>
            </p:sp>
          </p:grpSp>
        </p:grpSp>
        <p:grpSp>
          <p:nvGrpSpPr>
            <p:cNvPr id="106" name="Group 168"/>
            <p:cNvGrpSpPr>
              <a:grpSpLocks/>
            </p:cNvGrpSpPr>
            <p:nvPr/>
          </p:nvGrpSpPr>
          <p:grpSpPr bwMode="auto">
            <a:xfrm>
              <a:off x="2080" y="2407"/>
              <a:ext cx="1289" cy="822"/>
              <a:chOff x="2921" y="5981"/>
              <a:chExt cx="2890" cy="1768"/>
            </a:xfrm>
          </p:grpSpPr>
          <p:sp>
            <p:nvSpPr>
              <p:cNvPr id="92" name="Freeform 169"/>
              <p:cNvSpPr>
                <a:spLocks/>
              </p:cNvSpPr>
              <p:nvPr/>
            </p:nvSpPr>
            <p:spPr bwMode="auto">
              <a:xfrm rot="2410383">
                <a:off x="4075" y="6364"/>
                <a:ext cx="428" cy="86"/>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93" name="Freeform 170"/>
              <p:cNvSpPr>
                <a:spLocks/>
              </p:cNvSpPr>
              <p:nvPr/>
            </p:nvSpPr>
            <p:spPr bwMode="auto">
              <a:xfrm rot="2410383">
                <a:off x="2921" y="7230"/>
                <a:ext cx="1164" cy="214"/>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sp>
            <p:nvSpPr>
              <p:cNvPr id="94" name="Line 171"/>
              <p:cNvSpPr>
                <a:spLocks noChangeShapeType="1"/>
              </p:cNvSpPr>
              <p:nvPr/>
            </p:nvSpPr>
            <p:spPr bwMode="auto">
              <a:xfrm rot="2410383" flipH="1">
                <a:off x="3456" y="5981"/>
                <a:ext cx="368" cy="1154"/>
              </a:xfrm>
              <a:prstGeom prst="line">
                <a:avLst/>
              </a:prstGeom>
              <a:noFill/>
              <a:ln w="9525">
                <a:solidFill>
                  <a:srgbClr val="000000"/>
                </a:solidFill>
                <a:round/>
                <a:headEnd/>
                <a:tailEnd/>
              </a:ln>
            </p:spPr>
            <p:txBody>
              <a:bodyPr/>
              <a:lstStyle/>
              <a:p>
                <a:endParaRPr lang="en-US"/>
              </a:p>
            </p:txBody>
          </p:sp>
          <p:sp>
            <p:nvSpPr>
              <p:cNvPr id="95" name="Line 172"/>
              <p:cNvSpPr>
                <a:spLocks noChangeShapeType="1"/>
              </p:cNvSpPr>
              <p:nvPr/>
            </p:nvSpPr>
            <p:spPr bwMode="auto">
              <a:xfrm rot="2410383">
                <a:off x="4037" y="6527"/>
                <a:ext cx="368" cy="1154"/>
              </a:xfrm>
              <a:prstGeom prst="line">
                <a:avLst/>
              </a:prstGeom>
              <a:noFill/>
              <a:ln w="9525">
                <a:solidFill>
                  <a:srgbClr val="000000"/>
                </a:solidFill>
                <a:round/>
                <a:headEnd/>
                <a:tailEnd/>
              </a:ln>
            </p:spPr>
            <p:txBody>
              <a:bodyPr/>
              <a:lstStyle/>
              <a:p>
                <a:endParaRPr lang="en-US"/>
              </a:p>
            </p:txBody>
          </p:sp>
          <p:sp>
            <p:nvSpPr>
              <p:cNvPr id="96" name="Freeform 173"/>
              <p:cNvSpPr>
                <a:spLocks/>
              </p:cNvSpPr>
              <p:nvPr/>
            </p:nvSpPr>
            <p:spPr bwMode="auto">
              <a:xfrm rot="-355621">
                <a:off x="4446" y="6498"/>
                <a:ext cx="672" cy="78"/>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noFill/>
              <a:ln w="9525">
                <a:solidFill>
                  <a:srgbClr val="000000"/>
                </a:solidFill>
                <a:round/>
                <a:headEnd type="none" w="med" len="med"/>
                <a:tailEnd type="none" w="med" len="med"/>
              </a:ln>
            </p:spPr>
            <p:txBody>
              <a:bodyPr/>
              <a:lstStyle/>
              <a:p>
                <a:endParaRPr lang="en-US"/>
              </a:p>
            </p:txBody>
          </p:sp>
          <p:sp>
            <p:nvSpPr>
              <p:cNvPr id="97" name="Freeform 174"/>
              <p:cNvSpPr>
                <a:spLocks/>
              </p:cNvSpPr>
              <p:nvPr/>
            </p:nvSpPr>
            <p:spPr bwMode="auto">
              <a:xfrm rot="-355621">
                <a:off x="3987" y="7553"/>
                <a:ext cx="1824" cy="196"/>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noFill/>
              <a:ln w="9525">
                <a:solidFill>
                  <a:srgbClr val="000000"/>
                </a:solidFill>
                <a:round/>
                <a:headEnd type="none" w="med" len="med"/>
                <a:tailEnd type="none" w="med" len="med"/>
              </a:ln>
            </p:spPr>
            <p:txBody>
              <a:bodyPr/>
              <a:lstStyle/>
              <a:p>
                <a:endParaRPr lang="en-US"/>
              </a:p>
            </p:txBody>
          </p:sp>
          <p:sp>
            <p:nvSpPr>
              <p:cNvPr id="98" name="Line 175"/>
              <p:cNvSpPr>
                <a:spLocks noChangeShapeType="1"/>
              </p:cNvSpPr>
              <p:nvPr/>
            </p:nvSpPr>
            <p:spPr bwMode="auto">
              <a:xfrm rot="21244379" flipH="1">
                <a:off x="3926" y="6562"/>
                <a:ext cx="576" cy="1058"/>
              </a:xfrm>
              <a:prstGeom prst="line">
                <a:avLst/>
              </a:prstGeom>
              <a:noFill/>
              <a:ln w="9525">
                <a:solidFill>
                  <a:srgbClr val="000000"/>
                </a:solidFill>
                <a:round/>
                <a:headEnd/>
                <a:tailEnd/>
              </a:ln>
            </p:spPr>
            <p:txBody>
              <a:bodyPr/>
              <a:lstStyle/>
              <a:p>
                <a:endParaRPr lang="en-US"/>
              </a:p>
            </p:txBody>
          </p:sp>
          <p:sp>
            <p:nvSpPr>
              <p:cNvPr id="99" name="Line 176"/>
              <p:cNvSpPr>
                <a:spLocks noChangeShapeType="1"/>
              </p:cNvSpPr>
              <p:nvPr/>
            </p:nvSpPr>
            <p:spPr bwMode="auto">
              <a:xfrm rot="-355621">
                <a:off x="5171" y="6472"/>
                <a:ext cx="576" cy="1058"/>
              </a:xfrm>
              <a:prstGeom prst="line">
                <a:avLst/>
              </a:prstGeom>
              <a:noFill/>
              <a:ln w="9525">
                <a:solidFill>
                  <a:srgbClr val="000000"/>
                </a:solidFill>
                <a:round/>
                <a:headEnd/>
                <a:tailEnd/>
              </a:ln>
            </p:spPr>
            <p:txBody>
              <a:bodyPr/>
              <a:lstStyle/>
              <a:p>
                <a:endParaRPr lang="en-US"/>
              </a:p>
            </p:txBody>
          </p:sp>
          <p:sp>
            <p:nvSpPr>
              <p:cNvPr id="100" name="Freeform 177"/>
              <p:cNvSpPr>
                <a:spLocks/>
              </p:cNvSpPr>
              <p:nvPr/>
            </p:nvSpPr>
            <p:spPr bwMode="auto">
              <a:xfrm rot="-355621">
                <a:off x="4161" y="6213"/>
                <a:ext cx="672" cy="78"/>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noFill/>
              <a:ln w="9525">
                <a:solidFill>
                  <a:srgbClr val="000000"/>
                </a:solidFill>
                <a:round/>
                <a:headEnd type="none" w="med" len="med"/>
                <a:tailEnd type="none" w="med" len="med"/>
              </a:ln>
            </p:spPr>
            <p:txBody>
              <a:bodyPr/>
              <a:lstStyle/>
              <a:p>
                <a:endParaRPr lang="en-US"/>
              </a:p>
            </p:txBody>
          </p:sp>
          <p:sp>
            <p:nvSpPr>
              <p:cNvPr id="101" name="Freeform 178"/>
              <p:cNvSpPr>
                <a:spLocks/>
              </p:cNvSpPr>
              <p:nvPr/>
            </p:nvSpPr>
            <p:spPr bwMode="auto">
              <a:xfrm rot="2410383">
                <a:off x="4731" y="6327"/>
                <a:ext cx="428" cy="86"/>
              </a:xfrm>
              <a:custGeom>
                <a:avLst/>
                <a:gdLst/>
                <a:ahLst/>
                <a:cxnLst>
                  <a:cxn ang="0">
                    <a:pos x="0" y="0"/>
                  </a:cxn>
                  <a:cxn ang="0">
                    <a:pos x="98" y="67"/>
                  </a:cxn>
                  <a:cxn ang="0">
                    <a:pos x="180" y="112"/>
                  </a:cxn>
                  <a:cxn ang="0">
                    <a:pos x="293" y="142"/>
                  </a:cxn>
                  <a:cxn ang="0">
                    <a:pos x="405" y="165"/>
                  </a:cxn>
                  <a:cxn ang="0">
                    <a:pos x="525" y="180"/>
                  </a:cxn>
                  <a:cxn ang="0">
                    <a:pos x="645" y="187"/>
                  </a:cxn>
                  <a:cxn ang="0">
                    <a:pos x="758" y="195"/>
                  </a:cxn>
                  <a:cxn ang="0">
                    <a:pos x="870" y="202"/>
                  </a:cxn>
                  <a:cxn ang="0">
                    <a:pos x="1013" y="195"/>
                  </a:cxn>
                  <a:cxn ang="0">
                    <a:pos x="1125" y="187"/>
                  </a:cxn>
                  <a:cxn ang="0">
                    <a:pos x="1238" y="180"/>
                  </a:cxn>
                  <a:cxn ang="0">
                    <a:pos x="1350" y="165"/>
                  </a:cxn>
                  <a:cxn ang="0">
                    <a:pos x="1448" y="150"/>
                  </a:cxn>
                  <a:cxn ang="0">
                    <a:pos x="1560" y="127"/>
                  </a:cxn>
                  <a:cxn ang="0">
                    <a:pos x="1658" y="82"/>
                  </a:cxn>
                  <a:cxn ang="0">
                    <a:pos x="1770" y="30"/>
                  </a:cxn>
                </a:cxnLst>
                <a:rect l="0" t="0" r="r" b="b"/>
                <a:pathLst>
                  <a:path w="1770" h="202">
                    <a:moveTo>
                      <a:pt x="0" y="0"/>
                    </a:moveTo>
                    <a:lnTo>
                      <a:pt x="98" y="67"/>
                    </a:lnTo>
                    <a:lnTo>
                      <a:pt x="180" y="112"/>
                    </a:lnTo>
                    <a:lnTo>
                      <a:pt x="293" y="142"/>
                    </a:lnTo>
                    <a:lnTo>
                      <a:pt x="405" y="165"/>
                    </a:lnTo>
                    <a:lnTo>
                      <a:pt x="525" y="180"/>
                    </a:lnTo>
                    <a:lnTo>
                      <a:pt x="645" y="187"/>
                    </a:lnTo>
                    <a:lnTo>
                      <a:pt x="758" y="195"/>
                    </a:lnTo>
                    <a:lnTo>
                      <a:pt x="870" y="202"/>
                    </a:lnTo>
                    <a:lnTo>
                      <a:pt x="1013" y="195"/>
                    </a:lnTo>
                    <a:lnTo>
                      <a:pt x="1125" y="187"/>
                    </a:lnTo>
                    <a:lnTo>
                      <a:pt x="1238" y="180"/>
                    </a:lnTo>
                    <a:lnTo>
                      <a:pt x="1350" y="165"/>
                    </a:lnTo>
                    <a:lnTo>
                      <a:pt x="1448" y="150"/>
                    </a:lnTo>
                    <a:lnTo>
                      <a:pt x="1560" y="127"/>
                    </a:lnTo>
                    <a:lnTo>
                      <a:pt x="1658" y="82"/>
                    </a:lnTo>
                    <a:lnTo>
                      <a:pt x="1770" y="30"/>
                    </a:lnTo>
                  </a:path>
                </a:pathLst>
              </a:custGeom>
              <a:solidFill>
                <a:srgbClr val="FFFFFF"/>
              </a:solidFill>
              <a:ln w="9525">
                <a:solidFill>
                  <a:srgbClr val="000000"/>
                </a:solidFill>
                <a:round/>
                <a:headEnd type="none" w="med" len="med"/>
                <a:tailEnd type="none" w="med" len="med"/>
              </a:ln>
            </p:spPr>
            <p:txBody>
              <a:bodyPr/>
              <a:lstStyle/>
              <a:p>
                <a:endParaRPr lang="en-US"/>
              </a:p>
            </p:txBody>
          </p:sp>
        </p:grpSp>
        <p:sp>
          <p:nvSpPr>
            <p:cNvPr id="60" name="AutoShape 179"/>
            <p:cNvSpPr>
              <a:spLocks noChangeArrowheads="1"/>
            </p:cNvSpPr>
            <p:nvPr/>
          </p:nvSpPr>
          <p:spPr bwMode="auto">
            <a:xfrm rot="-779677">
              <a:off x="2938" y="2828"/>
              <a:ext cx="102" cy="107"/>
            </a:xfrm>
            <a:prstGeom prst="cube">
              <a:avLst>
                <a:gd name="adj" fmla="val 25000"/>
              </a:avLst>
            </a:prstGeom>
            <a:solidFill>
              <a:srgbClr val="C0C0C0"/>
            </a:solidFill>
            <a:ln w="9525">
              <a:solidFill>
                <a:srgbClr val="000000"/>
              </a:solidFill>
              <a:miter lim="800000"/>
              <a:headEnd/>
              <a:tailEnd/>
            </a:ln>
          </p:spPr>
          <p:txBody>
            <a:bodyPr/>
            <a:lstStyle/>
            <a:p>
              <a:endParaRPr lang="en-US"/>
            </a:p>
          </p:txBody>
        </p:sp>
        <p:grpSp>
          <p:nvGrpSpPr>
            <p:cNvPr id="107" name="Group 180"/>
            <p:cNvGrpSpPr>
              <a:grpSpLocks/>
            </p:cNvGrpSpPr>
            <p:nvPr/>
          </p:nvGrpSpPr>
          <p:grpSpPr bwMode="auto">
            <a:xfrm>
              <a:off x="3753" y="2561"/>
              <a:ext cx="712" cy="640"/>
              <a:chOff x="8208" y="6327"/>
              <a:chExt cx="1482" cy="1311"/>
            </a:xfrm>
          </p:grpSpPr>
          <p:sp>
            <p:nvSpPr>
              <p:cNvPr id="73" name="AutoShape 181"/>
              <p:cNvSpPr>
                <a:spLocks noChangeArrowheads="1"/>
              </p:cNvSpPr>
              <p:nvPr/>
            </p:nvSpPr>
            <p:spPr bwMode="auto">
              <a:xfrm>
                <a:off x="8208" y="6327"/>
                <a:ext cx="1482" cy="1311"/>
              </a:xfrm>
              <a:prstGeom prst="cube">
                <a:avLst>
                  <a:gd name="adj" fmla="val 25000"/>
                </a:avLst>
              </a:prstGeom>
              <a:solidFill>
                <a:srgbClr val="FFFFFF"/>
              </a:solidFill>
              <a:ln w="9525">
                <a:solidFill>
                  <a:srgbClr val="000000"/>
                </a:solidFill>
                <a:miter lim="800000"/>
                <a:headEnd/>
                <a:tailEnd/>
              </a:ln>
            </p:spPr>
            <p:txBody>
              <a:bodyPr/>
              <a:lstStyle/>
              <a:p>
                <a:endParaRPr lang="en-US"/>
              </a:p>
            </p:txBody>
          </p:sp>
          <p:sp>
            <p:nvSpPr>
              <p:cNvPr id="74" name="Line 182"/>
              <p:cNvSpPr>
                <a:spLocks noChangeShapeType="1"/>
              </p:cNvSpPr>
              <p:nvPr/>
            </p:nvSpPr>
            <p:spPr bwMode="auto">
              <a:xfrm>
                <a:off x="8436" y="6669"/>
                <a:ext cx="0" cy="969"/>
              </a:xfrm>
              <a:prstGeom prst="line">
                <a:avLst/>
              </a:prstGeom>
              <a:noFill/>
              <a:ln w="9525">
                <a:solidFill>
                  <a:srgbClr val="000000"/>
                </a:solidFill>
                <a:round/>
                <a:headEnd/>
                <a:tailEnd/>
              </a:ln>
            </p:spPr>
            <p:txBody>
              <a:bodyPr/>
              <a:lstStyle/>
              <a:p>
                <a:endParaRPr lang="en-US"/>
              </a:p>
            </p:txBody>
          </p:sp>
          <p:sp>
            <p:nvSpPr>
              <p:cNvPr id="75" name="Line 183"/>
              <p:cNvSpPr>
                <a:spLocks noChangeShapeType="1"/>
              </p:cNvSpPr>
              <p:nvPr/>
            </p:nvSpPr>
            <p:spPr bwMode="auto">
              <a:xfrm>
                <a:off x="8664" y="6669"/>
                <a:ext cx="0" cy="969"/>
              </a:xfrm>
              <a:prstGeom prst="line">
                <a:avLst/>
              </a:prstGeom>
              <a:noFill/>
              <a:ln w="9525">
                <a:solidFill>
                  <a:srgbClr val="000000"/>
                </a:solidFill>
                <a:round/>
                <a:headEnd/>
                <a:tailEnd/>
              </a:ln>
            </p:spPr>
            <p:txBody>
              <a:bodyPr/>
              <a:lstStyle/>
              <a:p>
                <a:endParaRPr lang="en-US"/>
              </a:p>
            </p:txBody>
          </p:sp>
          <p:sp>
            <p:nvSpPr>
              <p:cNvPr id="76" name="Line 184"/>
              <p:cNvSpPr>
                <a:spLocks noChangeShapeType="1"/>
              </p:cNvSpPr>
              <p:nvPr/>
            </p:nvSpPr>
            <p:spPr bwMode="auto">
              <a:xfrm>
                <a:off x="8892" y="6669"/>
                <a:ext cx="0" cy="969"/>
              </a:xfrm>
              <a:prstGeom prst="line">
                <a:avLst/>
              </a:prstGeom>
              <a:noFill/>
              <a:ln w="9525">
                <a:solidFill>
                  <a:srgbClr val="000000"/>
                </a:solidFill>
                <a:round/>
                <a:headEnd/>
                <a:tailEnd/>
              </a:ln>
            </p:spPr>
            <p:txBody>
              <a:bodyPr/>
              <a:lstStyle/>
              <a:p>
                <a:endParaRPr lang="en-US"/>
              </a:p>
            </p:txBody>
          </p:sp>
          <p:sp>
            <p:nvSpPr>
              <p:cNvPr id="77" name="Line 185"/>
              <p:cNvSpPr>
                <a:spLocks noChangeShapeType="1"/>
              </p:cNvSpPr>
              <p:nvPr/>
            </p:nvSpPr>
            <p:spPr bwMode="auto">
              <a:xfrm>
                <a:off x="9120" y="6669"/>
                <a:ext cx="0" cy="969"/>
              </a:xfrm>
              <a:prstGeom prst="line">
                <a:avLst/>
              </a:prstGeom>
              <a:noFill/>
              <a:ln w="9525">
                <a:solidFill>
                  <a:srgbClr val="000000"/>
                </a:solidFill>
                <a:round/>
                <a:headEnd/>
                <a:tailEnd/>
              </a:ln>
            </p:spPr>
            <p:txBody>
              <a:bodyPr/>
              <a:lstStyle/>
              <a:p>
                <a:endParaRPr lang="en-US"/>
              </a:p>
            </p:txBody>
          </p:sp>
          <p:sp>
            <p:nvSpPr>
              <p:cNvPr id="78" name="Line 186"/>
              <p:cNvSpPr>
                <a:spLocks noChangeShapeType="1"/>
              </p:cNvSpPr>
              <p:nvPr/>
            </p:nvSpPr>
            <p:spPr bwMode="auto">
              <a:xfrm flipV="1">
                <a:off x="8436" y="6327"/>
                <a:ext cx="342" cy="342"/>
              </a:xfrm>
              <a:prstGeom prst="line">
                <a:avLst/>
              </a:prstGeom>
              <a:noFill/>
              <a:ln w="9525">
                <a:solidFill>
                  <a:srgbClr val="000000"/>
                </a:solidFill>
                <a:round/>
                <a:headEnd/>
                <a:tailEnd/>
              </a:ln>
            </p:spPr>
            <p:txBody>
              <a:bodyPr/>
              <a:lstStyle/>
              <a:p>
                <a:endParaRPr lang="en-US"/>
              </a:p>
            </p:txBody>
          </p:sp>
          <p:sp>
            <p:nvSpPr>
              <p:cNvPr id="79" name="Line 187"/>
              <p:cNvSpPr>
                <a:spLocks noChangeShapeType="1"/>
              </p:cNvSpPr>
              <p:nvPr/>
            </p:nvSpPr>
            <p:spPr bwMode="auto">
              <a:xfrm flipV="1">
                <a:off x="8664" y="6327"/>
                <a:ext cx="342" cy="342"/>
              </a:xfrm>
              <a:prstGeom prst="line">
                <a:avLst/>
              </a:prstGeom>
              <a:noFill/>
              <a:ln w="9525">
                <a:solidFill>
                  <a:srgbClr val="000000"/>
                </a:solidFill>
                <a:round/>
                <a:headEnd/>
                <a:tailEnd/>
              </a:ln>
            </p:spPr>
            <p:txBody>
              <a:bodyPr/>
              <a:lstStyle/>
              <a:p>
                <a:endParaRPr lang="en-US"/>
              </a:p>
            </p:txBody>
          </p:sp>
          <p:sp>
            <p:nvSpPr>
              <p:cNvPr id="80" name="Line 188"/>
              <p:cNvSpPr>
                <a:spLocks noChangeShapeType="1"/>
              </p:cNvSpPr>
              <p:nvPr/>
            </p:nvSpPr>
            <p:spPr bwMode="auto">
              <a:xfrm flipV="1">
                <a:off x="8892" y="6327"/>
                <a:ext cx="342" cy="342"/>
              </a:xfrm>
              <a:prstGeom prst="line">
                <a:avLst/>
              </a:prstGeom>
              <a:noFill/>
              <a:ln w="9525">
                <a:solidFill>
                  <a:srgbClr val="000000"/>
                </a:solidFill>
                <a:round/>
                <a:headEnd/>
                <a:tailEnd/>
              </a:ln>
            </p:spPr>
            <p:txBody>
              <a:bodyPr/>
              <a:lstStyle/>
              <a:p>
                <a:endParaRPr lang="en-US"/>
              </a:p>
            </p:txBody>
          </p:sp>
          <p:sp>
            <p:nvSpPr>
              <p:cNvPr id="81" name="Line 189"/>
              <p:cNvSpPr>
                <a:spLocks noChangeShapeType="1"/>
              </p:cNvSpPr>
              <p:nvPr/>
            </p:nvSpPr>
            <p:spPr bwMode="auto">
              <a:xfrm flipV="1">
                <a:off x="9120" y="6327"/>
                <a:ext cx="342" cy="342"/>
              </a:xfrm>
              <a:prstGeom prst="line">
                <a:avLst/>
              </a:prstGeom>
              <a:noFill/>
              <a:ln w="9525">
                <a:solidFill>
                  <a:srgbClr val="000000"/>
                </a:solidFill>
                <a:round/>
                <a:headEnd/>
                <a:tailEnd/>
              </a:ln>
            </p:spPr>
            <p:txBody>
              <a:bodyPr/>
              <a:lstStyle/>
              <a:p>
                <a:endParaRPr lang="en-US"/>
              </a:p>
            </p:txBody>
          </p:sp>
          <p:sp>
            <p:nvSpPr>
              <p:cNvPr id="82" name="Line 190"/>
              <p:cNvSpPr>
                <a:spLocks noChangeShapeType="1"/>
              </p:cNvSpPr>
              <p:nvPr/>
            </p:nvSpPr>
            <p:spPr bwMode="auto">
              <a:xfrm flipV="1">
                <a:off x="9348" y="6555"/>
                <a:ext cx="342" cy="342"/>
              </a:xfrm>
              <a:prstGeom prst="line">
                <a:avLst/>
              </a:prstGeom>
              <a:noFill/>
              <a:ln w="9525">
                <a:solidFill>
                  <a:srgbClr val="000000"/>
                </a:solidFill>
                <a:round/>
                <a:headEnd/>
                <a:tailEnd/>
              </a:ln>
            </p:spPr>
            <p:txBody>
              <a:bodyPr/>
              <a:lstStyle/>
              <a:p>
                <a:endParaRPr lang="en-US"/>
              </a:p>
            </p:txBody>
          </p:sp>
          <p:sp>
            <p:nvSpPr>
              <p:cNvPr id="83" name="Line 191"/>
              <p:cNvSpPr>
                <a:spLocks noChangeShapeType="1"/>
              </p:cNvSpPr>
              <p:nvPr/>
            </p:nvSpPr>
            <p:spPr bwMode="auto">
              <a:xfrm flipV="1">
                <a:off x="9348" y="6783"/>
                <a:ext cx="342" cy="342"/>
              </a:xfrm>
              <a:prstGeom prst="line">
                <a:avLst/>
              </a:prstGeom>
              <a:noFill/>
              <a:ln w="9525">
                <a:solidFill>
                  <a:srgbClr val="000000"/>
                </a:solidFill>
                <a:round/>
                <a:headEnd/>
                <a:tailEnd/>
              </a:ln>
            </p:spPr>
            <p:txBody>
              <a:bodyPr/>
              <a:lstStyle/>
              <a:p>
                <a:endParaRPr lang="en-US"/>
              </a:p>
            </p:txBody>
          </p:sp>
          <p:sp>
            <p:nvSpPr>
              <p:cNvPr id="84" name="Line 192"/>
              <p:cNvSpPr>
                <a:spLocks noChangeShapeType="1"/>
              </p:cNvSpPr>
              <p:nvPr/>
            </p:nvSpPr>
            <p:spPr bwMode="auto">
              <a:xfrm flipV="1">
                <a:off x="9348" y="7011"/>
                <a:ext cx="342" cy="342"/>
              </a:xfrm>
              <a:prstGeom prst="line">
                <a:avLst/>
              </a:prstGeom>
              <a:noFill/>
              <a:ln w="9525">
                <a:solidFill>
                  <a:srgbClr val="000000"/>
                </a:solidFill>
                <a:round/>
                <a:headEnd/>
                <a:tailEnd/>
              </a:ln>
            </p:spPr>
            <p:txBody>
              <a:bodyPr/>
              <a:lstStyle/>
              <a:p>
                <a:endParaRPr lang="en-US"/>
              </a:p>
            </p:txBody>
          </p:sp>
          <p:sp>
            <p:nvSpPr>
              <p:cNvPr id="85" name="Line 193"/>
              <p:cNvSpPr>
                <a:spLocks noChangeShapeType="1"/>
              </p:cNvSpPr>
              <p:nvPr/>
            </p:nvSpPr>
            <p:spPr bwMode="auto">
              <a:xfrm>
                <a:off x="8208" y="6897"/>
                <a:ext cx="1140" cy="0"/>
              </a:xfrm>
              <a:prstGeom prst="line">
                <a:avLst/>
              </a:prstGeom>
              <a:noFill/>
              <a:ln w="9525">
                <a:solidFill>
                  <a:srgbClr val="000000"/>
                </a:solidFill>
                <a:round/>
                <a:headEnd/>
                <a:tailEnd/>
              </a:ln>
            </p:spPr>
            <p:txBody>
              <a:bodyPr/>
              <a:lstStyle/>
              <a:p>
                <a:endParaRPr lang="en-US"/>
              </a:p>
            </p:txBody>
          </p:sp>
          <p:sp>
            <p:nvSpPr>
              <p:cNvPr id="86" name="Line 194"/>
              <p:cNvSpPr>
                <a:spLocks noChangeShapeType="1"/>
              </p:cNvSpPr>
              <p:nvPr/>
            </p:nvSpPr>
            <p:spPr bwMode="auto">
              <a:xfrm>
                <a:off x="8208" y="7125"/>
                <a:ext cx="1140" cy="0"/>
              </a:xfrm>
              <a:prstGeom prst="line">
                <a:avLst/>
              </a:prstGeom>
              <a:noFill/>
              <a:ln w="9525">
                <a:solidFill>
                  <a:srgbClr val="000000"/>
                </a:solidFill>
                <a:round/>
                <a:headEnd/>
                <a:tailEnd/>
              </a:ln>
            </p:spPr>
            <p:txBody>
              <a:bodyPr/>
              <a:lstStyle/>
              <a:p>
                <a:endParaRPr lang="en-US"/>
              </a:p>
            </p:txBody>
          </p:sp>
          <p:sp>
            <p:nvSpPr>
              <p:cNvPr id="87" name="Line 195"/>
              <p:cNvSpPr>
                <a:spLocks noChangeShapeType="1"/>
              </p:cNvSpPr>
              <p:nvPr/>
            </p:nvSpPr>
            <p:spPr bwMode="auto">
              <a:xfrm>
                <a:off x="8208" y="7353"/>
                <a:ext cx="1140" cy="0"/>
              </a:xfrm>
              <a:prstGeom prst="line">
                <a:avLst/>
              </a:prstGeom>
              <a:noFill/>
              <a:ln w="9525">
                <a:solidFill>
                  <a:srgbClr val="000000"/>
                </a:solidFill>
                <a:round/>
                <a:headEnd/>
                <a:tailEnd/>
              </a:ln>
            </p:spPr>
            <p:txBody>
              <a:bodyPr/>
              <a:lstStyle/>
              <a:p>
                <a:endParaRPr lang="en-US"/>
              </a:p>
            </p:txBody>
          </p:sp>
          <p:sp>
            <p:nvSpPr>
              <p:cNvPr id="88" name="Line 196"/>
              <p:cNvSpPr>
                <a:spLocks noChangeShapeType="1"/>
              </p:cNvSpPr>
              <p:nvPr/>
            </p:nvSpPr>
            <p:spPr bwMode="auto">
              <a:xfrm>
                <a:off x="8436" y="6441"/>
                <a:ext cx="1140" cy="0"/>
              </a:xfrm>
              <a:prstGeom prst="line">
                <a:avLst/>
              </a:prstGeom>
              <a:noFill/>
              <a:ln w="9525">
                <a:solidFill>
                  <a:srgbClr val="000000"/>
                </a:solidFill>
                <a:round/>
                <a:headEnd/>
                <a:tailEnd/>
              </a:ln>
            </p:spPr>
            <p:txBody>
              <a:bodyPr/>
              <a:lstStyle/>
              <a:p>
                <a:endParaRPr lang="en-US"/>
              </a:p>
            </p:txBody>
          </p:sp>
          <p:sp>
            <p:nvSpPr>
              <p:cNvPr id="89" name="Line 197"/>
              <p:cNvSpPr>
                <a:spLocks noChangeShapeType="1"/>
              </p:cNvSpPr>
              <p:nvPr/>
            </p:nvSpPr>
            <p:spPr bwMode="auto">
              <a:xfrm>
                <a:off x="8322" y="6555"/>
                <a:ext cx="1140" cy="0"/>
              </a:xfrm>
              <a:prstGeom prst="line">
                <a:avLst/>
              </a:prstGeom>
              <a:noFill/>
              <a:ln w="9525">
                <a:solidFill>
                  <a:srgbClr val="000000"/>
                </a:solidFill>
                <a:round/>
                <a:headEnd/>
                <a:tailEnd/>
              </a:ln>
            </p:spPr>
            <p:txBody>
              <a:bodyPr/>
              <a:lstStyle/>
              <a:p>
                <a:endParaRPr lang="en-US"/>
              </a:p>
            </p:txBody>
          </p:sp>
          <p:sp>
            <p:nvSpPr>
              <p:cNvPr id="90" name="Line 198"/>
              <p:cNvSpPr>
                <a:spLocks noChangeShapeType="1"/>
              </p:cNvSpPr>
              <p:nvPr/>
            </p:nvSpPr>
            <p:spPr bwMode="auto">
              <a:xfrm>
                <a:off x="9462" y="6555"/>
                <a:ext cx="0" cy="969"/>
              </a:xfrm>
              <a:prstGeom prst="line">
                <a:avLst/>
              </a:prstGeom>
              <a:noFill/>
              <a:ln w="9525">
                <a:solidFill>
                  <a:srgbClr val="000000"/>
                </a:solidFill>
                <a:round/>
                <a:headEnd/>
                <a:tailEnd/>
              </a:ln>
            </p:spPr>
            <p:txBody>
              <a:bodyPr/>
              <a:lstStyle/>
              <a:p>
                <a:endParaRPr lang="en-US"/>
              </a:p>
            </p:txBody>
          </p:sp>
          <p:sp>
            <p:nvSpPr>
              <p:cNvPr id="91" name="Line 199"/>
              <p:cNvSpPr>
                <a:spLocks noChangeShapeType="1"/>
              </p:cNvSpPr>
              <p:nvPr/>
            </p:nvSpPr>
            <p:spPr bwMode="auto">
              <a:xfrm>
                <a:off x="9576" y="6441"/>
                <a:ext cx="0" cy="969"/>
              </a:xfrm>
              <a:prstGeom prst="line">
                <a:avLst/>
              </a:prstGeom>
              <a:noFill/>
              <a:ln w="9525">
                <a:solidFill>
                  <a:srgbClr val="000000"/>
                </a:solidFill>
                <a:round/>
                <a:headEnd/>
                <a:tailEnd/>
              </a:ln>
            </p:spPr>
            <p:txBody>
              <a:bodyPr/>
              <a:lstStyle/>
              <a:p>
                <a:endParaRPr lang="en-US"/>
              </a:p>
            </p:txBody>
          </p:sp>
        </p:grpSp>
        <p:sp>
          <p:nvSpPr>
            <p:cNvPr id="62" name="Rectangle 200"/>
            <p:cNvSpPr>
              <a:spLocks noChangeArrowheads="1"/>
            </p:cNvSpPr>
            <p:nvPr/>
          </p:nvSpPr>
          <p:spPr bwMode="auto">
            <a:xfrm rot="1044355">
              <a:off x="1387" y="2775"/>
              <a:ext cx="76" cy="80"/>
            </a:xfrm>
            <a:prstGeom prst="rect">
              <a:avLst/>
            </a:prstGeom>
            <a:solidFill>
              <a:srgbClr val="C0C0C0"/>
            </a:solidFill>
            <a:ln w="9525">
              <a:solidFill>
                <a:srgbClr val="000000"/>
              </a:solidFill>
              <a:miter lim="800000"/>
              <a:headEnd/>
              <a:tailEnd/>
            </a:ln>
          </p:spPr>
          <p:txBody>
            <a:bodyPr/>
            <a:lstStyle/>
            <a:p>
              <a:endParaRPr lang="en-US"/>
            </a:p>
          </p:txBody>
        </p:sp>
        <p:sp>
          <p:nvSpPr>
            <p:cNvPr id="63" name="Line 201"/>
            <p:cNvSpPr>
              <a:spLocks noChangeShapeType="1"/>
            </p:cNvSpPr>
            <p:nvPr/>
          </p:nvSpPr>
          <p:spPr bwMode="auto">
            <a:xfrm>
              <a:off x="1870" y="2775"/>
              <a:ext cx="305" cy="0"/>
            </a:xfrm>
            <a:prstGeom prst="line">
              <a:avLst/>
            </a:prstGeom>
            <a:noFill/>
            <a:ln w="19050">
              <a:solidFill>
                <a:srgbClr val="000000"/>
              </a:solidFill>
              <a:round/>
              <a:headEnd/>
              <a:tailEnd type="triangle" w="med" len="med"/>
            </a:ln>
          </p:spPr>
          <p:txBody>
            <a:bodyPr/>
            <a:lstStyle/>
            <a:p>
              <a:endParaRPr lang="en-US"/>
            </a:p>
          </p:txBody>
        </p:sp>
        <p:sp>
          <p:nvSpPr>
            <p:cNvPr id="64" name="Line 202"/>
            <p:cNvSpPr>
              <a:spLocks noChangeShapeType="1"/>
            </p:cNvSpPr>
            <p:nvPr/>
          </p:nvSpPr>
          <p:spPr bwMode="auto">
            <a:xfrm>
              <a:off x="3269" y="2775"/>
              <a:ext cx="306" cy="0"/>
            </a:xfrm>
            <a:prstGeom prst="line">
              <a:avLst/>
            </a:prstGeom>
            <a:noFill/>
            <a:ln w="19050">
              <a:solidFill>
                <a:srgbClr val="000000"/>
              </a:solidFill>
              <a:round/>
              <a:headEnd/>
              <a:tailEnd type="triangle" w="med" len="med"/>
            </a:ln>
          </p:spPr>
          <p:txBody>
            <a:bodyPr/>
            <a:lstStyle/>
            <a:p>
              <a:endParaRPr lang="en-US"/>
            </a:p>
          </p:txBody>
        </p:sp>
        <p:sp>
          <p:nvSpPr>
            <p:cNvPr id="65" name="Line 203"/>
            <p:cNvSpPr>
              <a:spLocks noChangeShapeType="1"/>
            </p:cNvSpPr>
            <p:nvPr/>
          </p:nvSpPr>
          <p:spPr bwMode="auto">
            <a:xfrm>
              <a:off x="1463" y="2855"/>
              <a:ext cx="381" cy="320"/>
            </a:xfrm>
            <a:prstGeom prst="line">
              <a:avLst/>
            </a:prstGeom>
            <a:noFill/>
            <a:ln w="9525">
              <a:solidFill>
                <a:srgbClr val="000000"/>
              </a:solidFill>
              <a:round/>
              <a:headEnd type="triangle" w="med" len="med"/>
              <a:tailEnd/>
            </a:ln>
          </p:spPr>
          <p:txBody>
            <a:bodyPr/>
            <a:lstStyle/>
            <a:p>
              <a:endParaRPr lang="en-US"/>
            </a:p>
          </p:txBody>
        </p:sp>
        <p:sp>
          <p:nvSpPr>
            <p:cNvPr id="66" name="Line 204"/>
            <p:cNvSpPr>
              <a:spLocks noChangeShapeType="1"/>
            </p:cNvSpPr>
            <p:nvPr/>
          </p:nvSpPr>
          <p:spPr bwMode="auto">
            <a:xfrm>
              <a:off x="3015" y="2935"/>
              <a:ext cx="509" cy="213"/>
            </a:xfrm>
            <a:prstGeom prst="line">
              <a:avLst/>
            </a:prstGeom>
            <a:noFill/>
            <a:ln w="9525">
              <a:solidFill>
                <a:srgbClr val="000000"/>
              </a:solidFill>
              <a:round/>
              <a:headEnd type="triangle" w="med" len="med"/>
              <a:tailEnd/>
            </a:ln>
          </p:spPr>
          <p:txBody>
            <a:bodyPr/>
            <a:lstStyle/>
            <a:p>
              <a:endParaRPr lang="en-US"/>
            </a:p>
          </p:txBody>
        </p:sp>
        <p:sp>
          <p:nvSpPr>
            <p:cNvPr id="67" name="Line 205"/>
            <p:cNvSpPr>
              <a:spLocks noChangeShapeType="1"/>
            </p:cNvSpPr>
            <p:nvPr/>
          </p:nvSpPr>
          <p:spPr bwMode="auto">
            <a:xfrm flipV="1">
              <a:off x="3575" y="3015"/>
              <a:ext cx="254" cy="133"/>
            </a:xfrm>
            <a:prstGeom prst="line">
              <a:avLst/>
            </a:prstGeom>
            <a:noFill/>
            <a:ln w="9525">
              <a:solidFill>
                <a:srgbClr val="000000"/>
              </a:solidFill>
              <a:round/>
              <a:headEnd/>
              <a:tailEnd type="triangle" w="med" len="med"/>
            </a:ln>
          </p:spPr>
          <p:txBody>
            <a:bodyPr/>
            <a:lstStyle/>
            <a:p>
              <a:endParaRPr lang="en-US"/>
            </a:p>
          </p:txBody>
        </p:sp>
        <p:sp>
          <p:nvSpPr>
            <p:cNvPr id="68" name="Text Box 206"/>
            <p:cNvSpPr txBox="1">
              <a:spLocks noChangeArrowheads="1"/>
            </p:cNvSpPr>
            <p:nvPr/>
          </p:nvSpPr>
          <p:spPr bwMode="auto">
            <a:xfrm>
              <a:off x="1717" y="3121"/>
              <a:ext cx="356" cy="187"/>
            </a:xfrm>
            <a:prstGeom prst="rect">
              <a:avLst/>
            </a:prstGeom>
            <a:noFill/>
            <a:ln w="9525">
              <a:noFill/>
              <a:miter lim="800000"/>
              <a:headEnd/>
              <a:tailEnd/>
            </a:ln>
          </p:spPr>
          <p:txBody>
            <a:bodyPr/>
            <a:lstStyle/>
            <a:p>
              <a:r>
                <a:rPr lang="en-US" sz="1200"/>
                <a:t>pixel</a:t>
              </a:r>
              <a:endParaRPr lang="en-US"/>
            </a:p>
          </p:txBody>
        </p:sp>
        <p:sp>
          <p:nvSpPr>
            <p:cNvPr id="69" name="Text Box 207"/>
            <p:cNvSpPr txBox="1">
              <a:spLocks noChangeArrowheads="1"/>
            </p:cNvSpPr>
            <p:nvPr/>
          </p:nvSpPr>
          <p:spPr bwMode="auto">
            <a:xfrm>
              <a:off x="3371" y="3121"/>
              <a:ext cx="356" cy="187"/>
            </a:xfrm>
            <a:prstGeom prst="rect">
              <a:avLst/>
            </a:prstGeom>
            <a:noFill/>
            <a:ln w="9525">
              <a:noFill/>
              <a:miter lim="800000"/>
              <a:headEnd/>
              <a:tailEnd/>
            </a:ln>
          </p:spPr>
          <p:txBody>
            <a:bodyPr/>
            <a:lstStyle/>
            <a:p>
              <a:r>
                <a:rPr lang="en-US" sz="1200"/>
                <a:t>voxel</a:t>
              </a:r>
              <a:endParaRPr lang="en-US"/>
            </a:p>
          </p:txBody>
        </p:sp>
        <p:sp>
          <p:nvSpPr>
            <p:cNvPr id="70" name="Text Box 208"/>
            <p:cNvSpPr txBox="1">
              <a:spLocks noChangeArrowheads="1"/>
            </p:cNvSpPr>
            <p:nvPr/>
          </p:nvSpPr>
          <p:spPr bwMode="auto">
            <a:xfrm>
              <a:off x="1030" y="2428"/>
              <a:ext cx="280" cy="187"/>
            </a:xfrm>
            <a:prstGeom prst="rect">
              <a:avLst/>
            </a:prstGeom>
            <a:noFill/>
            <a:ln w="9525">
              <a:noFill/>
              <a:miter lim="800000"/>
              <a:headEnd/>
              <a:tailEnd/>
            </a:ln>
          </p:spPr>
          <p:txBody>
            <a:bodyPr/>
            <a:lstStyle/>
            <a:p>
              <a:r>
                <a:rPr lang="en-US" sz="1200" b="1"/>
                <a:t>(a)</a:t>
              </a:r>
              <a:endParaRPr lang="en-US"/>
            </a:p>
          </p:txBody>
        </p:sp>
        <p:sp>
          <p:nvSpPr>
            <p:cNvPr id="71" name="Text Box 209"/>
            <p:cNvSpPr txBox="1">
              <a:spLocks noChangeArrowheads="1"/>
            </p:cNvSpPr>
            <p:nvPr/>
          </p:nvSpPr>
          <p:spPr bwMode="auto">
            <a:xfrm>
              <a:off x="2201" y="2428"/>
              <a:ext cx="280" cy="187"/>
            </a:xfrm>
            <a:prstGeom prst="rect">
              <a:avLst/>
            </a:prstGeom>
            <a:noFill/>
            <a:ln w="9525">
              <a:noFill/>
              <a:miter lim="800000"/>
              <a:headEnd/>
              <a:tailEnd/>
            </a:ln>
          </p:spPr>
          <p:txBody>
            <a:bodyPr/>
            <a:lstStyle/>
            <a:p>
              <a:r>
                <a:rPr lang="en-US" sz="1200" b="1"/>
                <a:t>(b)</a:t>
              </a:r>
              <a:endParaRPr lang="en-US"/>
            </a:p>
          </p:txBody>
        </p:sp>
        <p:sp>
          <p:nvSpPr>
            <p:cNvPr id="72" name="Text Box 210"/>
            <p:cNvSpPr txBox="1">
              <a:spLocks noChangeArrowheads="1"/>
            </p:cNvSpPr>
            <p:nvPr/>
          </p:nvSpPr>
          <p:spPr bwMode="auto">
            <a:xfrm>
              <a:off x="3575" y="2428"/>
              <a:ext cx="279" cy="187"/>
            </a:xfrm>
            <a:prstGeom prst="rect">
              <a:avLst/>
            </a:prstGeom>
            <a:noFill/>
            <a:ln w="9525">
              <a:noFill/>
              <a:miter lim="800000"/>
              <a:headEnd/>
              <a:tailEnd/>
            </a:ln>
          </p:spPr>
          <p:txBody>
            <a:bodyPr/>
            <a:lstStyle/>
            <a:p>
              <a:r>
                <a:rPr lang="en-US" sz="1200" b="1"/>
                <a:t>(c)</a:t>
              </a:r>
              <a:endParaRPr lang="en-US"/>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basic-15"/>
          <p:cNvPicPr>
            <a:picLocks noChangeAspect="1" noChangeArrowheads="1"/>
          </p:cNvPicPr>
          <p:nvPr/>
        </p:nvPicPr>
        <p:blipFill>
          <a:blip r:embed="rId2"/>
          <a:srcRect/>
          <a:stretch>
            <a:fillRect/>
          </a:stretch>
        </p:blipFill>
        <p:spPr>
          <a:xfrm>
            <a:off x="4648200" y="838200"/>
            <a:ext cx="4151312" cy="4953000"/>
          </a:xfrm>
          <a:prstGeom prst="rect">
            <a:avLst/>
          </a:prstGeom>
          <a:noFill/>
          <a:ln/>
        </p:spPr>
      </p:pic>
      <p:grpSp>
        <p:nvGrpSpPr>
          <p:cNvPr id="5" name="Group 8"/>
          <p:cNvGrpSpPr>
            <a:grpSpLocks/>
          </p:cNvGrpSpPr>
          <p:nvPr/>
        </p:nvGrpSpPr>
        <p:grpSpPr bwMode="auto">
          <a:xfrm>
            <a:off x="519112" y="1066800"/>
            <a:ext cx="3352800" cy="3308350"/>
            <a:chOff x="3591" y="1995"/>
            <a:chExt cx="5040" cy="4731"/>
          </a:xfrm>
        </p:grpSpPr>
        <p:sp>
          <p:nvSpPr>
            <p:cNvPr id="6" name="Text Box 9"/>
            <p:cNvSpPr txBox="1">
              <a:spLocks noChangeArrowheads="1"/>
            </p:cNvSpPr>
            <p:nvPr/>
          </p:nvSpPr>
          <p:spPr bwMode="auto">
            <a:xfrm>
              <a:off x="3648" y="5928"/>
              <a:ext cx="4959" cy="798"/>
            </a:xfrm>
            <a:prstGeom prst="rect">
              <a:avLst/>
            </a:prstGeom>
            <a:solidFill>
              <a:srgbClr val="FFFFFF"/>
            </a:solidFill>
            <a:ln w="9525">
              <a:noFill/>
              <a:miter lim="800000"/>
              <a:headEnd/>
              <a:tailEnd/>
            </a:ln>
          </p:spPr>
          <p:txBody>
            <a:bodyPr/>
            <a:lstStyle/>
            <a:p>
              <a:pPr algn="ctr"/>
              <a:r>
                <a:rPr lang="en-US" sz="1200">
                  <a:latin typeface="Times New Roman" pitchFamily="18" charset="0"/>
                </a:rPr>
                <a:t>Slika 6.13. Tri međusobno normalna preseka zapremine; na ekranu se vide kombinacije A+B i A+C preseka.</a:t>
              </a:r>
              <a:endParaRPr lang="en-US"/>
            </a:p>
          </p:txBody>
        </p:sp>
        <p:pic>
          <p:nvPicPr>
            <p:cNvPr id="7" name="Picture 10"/>
            <p:cNvPicPr>
              <a:picLocks noChangeAspect="1" noChangeArrowheads="1"/>
            </p:cNvPicPr>
            <p:nvPr/>
          </p:nvPicPr>
          <p:blipFill>
            <a:blip r:embed="rId3"/>
            <a:srcRect/>
            <a:stretch>
              <a:fillRect/>
            </a:stretch>
          </p:blipFill>
          <p:spPr bwMode="auto">
            <a:xfrm>
              <a:off x="3591" y="1995"/>
              <a:ext cx="5040" cy="3825"/>
            </a:xfrm>
            <a:prstGeom prst="rect">
              <a:avLst/>
            </a:prstGeom>
            <a:noFill/>
            <a:ln w="9525">
              <a:noFill/>
              <a:miter lim="800000"/>
              <a:headEnd/>
              <a:tailEnd/>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Ultrazvučna tomografija</a:t>
            </a:r>
            <a:endParaRPr lang="en-US" dirty="0"/>
          </a:p>
        </p:txBody>
      </p:sp>
      <p:sp>
        <p:nvSpPr>
          <p:cNvPr id="3" name="Content Placeholder 2"/>
          <p:cNvSpPr>
            <a:spLocks noGrp="1"/>
          </p:cNvSpPr>
          <p:nvPr>
            <p:ph idx="1"/>
          </p:nvPr>
        </p:nvSpPr>
        <p:spPr>
          <a:xfrm>
            <a:off x="457200" y="1600201"/>
            <a:ext cx="8229600" cy="2133600"/>
          </a:xfrm>
        </p:spPr>
        <p:txBody>
          <a:bodyPr>
            <a:normAutofit fontScale="70000" lnSpcReduction="20000"/>
          </a:bodyPr>
          <a:lstStyle/>
          <a:p>
            <a:r>
              <a:rPr lang="en-US" dirty="0" smtClean="0"/>
              <a:t>Formira se slika jednog sloja rotacijom sonde oko tela u istoj ravni </a:t>
            </a:r>
            <a:endParaRPr lang="sr-Latn-RS" dirty="0" smtClean="0"/>
          </a:p>
          <a:p>
            <a:r>
              <a:rPr lang="en-US" dirty="0" smtClean="0"/>
              <a:t>Slika ostalih slojeva se dobija translatornim pomeranjem duž tela </a:t>
            </a:r>
            <a:endParaRPr lang="sr-Latn-RS" dirty="0" smtClean="0"/>
          </a:p>
          <a:p>
            <a:r>
              <a:rPr lang="en-US" dirty="0" smtClean="0"/>
              <a:t>Računarskom obradom mogu se dobiti ne samo poprečni preseci u kojima je snimano, već i preseci u proizvoljnom pravcu</a:t>
            </a:r>
            <a:r>
              <a:rPr lang="sr-Latn-RS" dirty="0" smtClean="0"/>
              <a:t>.</a:t>
            </a:r>
            <a:endParaRPr lang="en-US" dirty="0"/>
          </a:p>
        </p:txBody>
      </p:sp>
      <p:pic>
        <p:nvPicPr>
          <p:cNvPr id="14338" name="Picture 2" descr="C:\Users\ivank\OneDrive\Desktop\63634634.png"/>
          <p:cNvPicPr>
            <a:picLocks noChangeAspect="1" noChangeArrowheads="1"/>
          </p:cNvPicPr>
          <p:nvPr/>
        </p:nvPicPr>
        <p:blipFill>
          <a:blip r:embed="rId2"/>
          <a:srcRect/>
          <a:stretch>
            <a:fillRect/>
          </a:stretch>
        </p:blipFill>
        <p:spPr bwMode="auto">
          <a:xfrm>
            <a:off x="2438400" y="3276600"/>
            <a:ext cx="3048000" cy="289169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dirty="0" err="1" smtClean="0"/>
              <a:t>Ultrazvuk</a:t>
            </a:r>
            <a:r>
              <a:rPr lang="en-US" dirty="0" smtClean="0"/>
              <a:t> se </a:t>
            </a:r>
            <a:r>
              <a:rPr lang="en-US" dirty="0" err="1" smtClean="0"/>
              <a:t>najsporije</a:t>
            </a:r>
            <a:r>
              <a:rPr lang="en-US" dirty="0" smtClean="0"/>
              <a:t> </a:t>
            </a:r>
            <a:r>
              <a:rPr lang="en-US" dirty="0" err="1" smtClean="0"/>
              <a:t>kreće</a:t>
            </a:r>
            <a:r>
              <a:rPr lang="en-US" dirty="0" smtClean="0"/>
              <a:t> </a:t>
            </a:r>
            <a:r>
              <a:rPr lang="en-US" dirty="0" err="1" smtClean="0"/>
              <a:t>kroz</a:t>
            </a:r>
            <a:r>
              <a:rPr lang="en-US" dirty="0" smtClean="0"/>
              <a:t> </a:t>
            </a:r>
            <a:r>
              <a:rPr lang="en-US" dirty="0" err="1" smtClean="0"/>
              <a:t>vazduh</a:t>
            </a:r>
            <a:r>
              <a:rPr lang="en-US" dirty="0" smtClean="0"/>
              <a:t>, </a:t>
            </a:r>
            <a:r>
              <a:rPr lang="en-US" dirty="0" err="1" smtClean="0"/>
              <a:t>umereno</a:t>
            </a:r>
            <a:r>
              <a:rPr lang="en-US" dirty="0" smtClean="0"/>
              <a:t> </a:t>
            </a:r>
            <a:r>
              <a:rPr lang="en-US" dirty="0" err="1" smtClean="0"/>
              <a:t>kroz</a:t>
            </a:r>
            <a:r>
              <a:rPr lang="en-US" dirty="0" smtClean="0"/>
              <a:t> </a:t>
            </a:r>
            <a:r>
              <a:rPr lang="en-US" dirty="0" err="1" smtClean="0"/>
              <a:t>tečnost</a:t>
            </a:r>
            <a:r>
              <a:rPr lang="en-US" dirty="0" smtClean="0"/>
              <a:t>, a </a:t>
            </a:r>
            <a:r>
              <a:rPr lang="en-US" dirty="0" err="1" smtClean="0"/>
              <a:t>najbrže</a:t>
            </a:r>
            <a:r>
              <a:rPr lang="en-US" dirty="0" smtClean="0"/>
              <a:t> </a:t>
            </a:r>
            <a:r>
              <a:rPr lang="en-US" dirty="0" err="1" smtClean="0"/>
              <a:t>kroz</a:t>
            </a:r>
            <a:r>
              <a:rPr lang="en-US" dirty="0" smtClean="0"/>
              <a:t> </a:t>
            </a:r>
            <a:r>
              <a:rPr lang="en-US" dirty="0" err="1" smtClean="0"/>
              <a:t>solidna</a:t>
            </a:r>
            <a:r>
              <a:rPr lang="en-US" dirty="0" smtClean="0"/>
              <a:t> </a:t>
            </a:r>
            <a:r>
              <a:rPr lang="en-US" dirty="0" err="1" smtClean="0"/>
              <a:t>tkiva</a:t>
            </a:r>
            <a:endParaRPr lang="en-US" dirty="0" smtClean="0"/>
          </a:p>
          <a:p>
            <a:r>
              <a:rPr lang="en-US" dirty="0" err="1" smtClean="0"/>
              <a:t>Prosečna</a:t>
            </a:r>
            <a:r>
              <a:rPr lang="en-US" dirty="0" smtClean="0"/>
              <a:t> </a:t>
            </a:r>
            <a:r>
              <a:rPr lang="en-US" dirty="0" err="1" smtClean="0"/>
              <a:t>brzina</a:t>
            </a:r>
            <a:r>
              <a:rPr lang="en-US" dirty="0" smtClean="0"/>
              <a:t> </a:t>
            </a:r>
            <a:r>
              <a:rPr lang="en-US" dirty="0" err="1" smtClean="0"/>
              <a:t>prostranja</a:t>
            </a:r>
            <a:r>
              <a:rPr lang="en-US" dirty="0" smtClean="0"/>
              <a:t> </a:t>
            </a:r>
            <a:r>
              <a:rPr lang="en-US" dirty="0" err="1" smtClean="0"/>
              <a:t>ultrazvuka</a:t>
            </a:r>
            <a:r>
              <a:rPr lang="en-US" dirty="0" smtClean="0"/>
              <a:t> </a:t>
            </a:r>
            <a:r>
              <a:rPr lang="en-US" dirty="0" err="1" smtClean="0"/>
              <a:t>kroz</a:t>
            </a:r>
            <a:r>
              <a:rPr lang="en-US" dirty="0" smtClean="0"/>
              <a:t> </a:t>
            </a:r>
            <a:r>
              <a:rPr lang="en-US" dirty="0" err="1" smtClean="0"/>
              <a:t>ljudsko</a:t>
            </a:r>
            <a:r>
              <a:rPr lang="en-US" dirty="0" smtClean="0"/>
              <a:t> </a:t>
            </a:r>
            <a:r>
              <a:rPr lang="en-US" dirty="0" err="1" smtClean="0"/>
              <a:t>telo</a:t>
            </a:r>
            <a:r>
              <a:rPr lang="en-US" dirty="0" smtClean="0"/>
              <a:t> je 1540 m/s</a:t>
            </a:r>
            <a:endParaRPr lang="en-US" dirty="0"/>
          </a:p>
        </p:txBody>
      </p:sp>
      <p:pic>
        <p:nvPicPr>
          <p:cNvPr id="1026" name="Picture 2" descr="C:\Users\BoneCool\Pictures\Screenshots\Screenshot (21).png"/>
          <p:cNvPicPr>
            <a:picLocks noChangeAspect="1" noChangeArrowheads="1"/>
          </p:cNvPicPr>
          <p:nvPr/>
        </p:nvPicPr>
        <p:blipFill>
          <a:blip r:embed="rId2"/>
          <a:srcRect/>
          <a:stretch>
            <a:fillRect/>
          </a:stretch>
        </p:blipFill>
        <p:spPr bwMode="auto">
          <a:xfrm>
            <a:off x="1295400" y="3733800"/>
            <a:ext cx="6938770" cy="238074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4525963"/>
          </a:xfrm>
        </p:spPr>
        <p:txBody>
          <a:bodyPr>
            <a:normAutofit lnSpcReduction="10000"/>
          </a:bodyPr>
          <a:lstStyle/>
          <a:p>
            <a:r>
              <a:rPr lang="en-US" dirty="0" err="1" smtClean="0"/>
              <a:t>Različite</a:t>
            </a:r>
            <a:r>
              <a:rPr lang="en-US" dirty="0" smtClean="0"/>
              <a:t> </a:t>
            </a:r>
            <a:r>
              <a:rPr lang="en-US" dirty="0" err="1" smtClean="0"/>
              <a:t>sredine</a:t>
            </a:r>
            <a:r>
              <a:rPr lang="en-US" dirty="0" smtClean="0"/>
              <a:t> </a:t>
            </a:r>
            <a:r>
              <a:rPr lang="en-US" dirty="0" err="1" smtClean="0"/>
              <a:t>pokazuju</a:t>
            </a:r>
            <a:r>
              <a:rPr lang="en-US" dirty="0" smtClean="0"/>
              <a:t> </a:t>
            </a:r>
            <a:r>
              <a:rPr lang="en-US" dirty="0" err="1" smtClean="0"/>
              <a:t>različiti</a:t>
            </a:r>
            <a:r>
              <a:rPr lang="en-US" dirty="0" smtClean="0"/>
              <a:t> </a:t>
            </a:r>
            <a:r>
              <a:rPr lang="en-US" dirty="0" err="1" smtClean="0"/>
              <a:t>otpor</a:t>
            </a:r>
            <a:r>
              <a:rPr lang="en-US" dirty="0" smtClean="0"/>
              <a:t> </a:t>
            </a:r>
            <a:r>
              <a:rPr lang="en-US" dirty="0" err="1" smtClean="0"/>
              <a:t>pri</a:t>
            </a:r>
            <a:r>
              <a:rPr lang="en-US" dirty="0" smtClean="0"/>
              <a:t> </a:t>
            </a:r>
            <a:r>
              <a:rPr lang="en-US" dirty="0" err="1" smtClean="0"/>
              <a:t>prostiranju</a:t>
            </a:r>
            <a:r>
              <a:rPr lang="en-US" dirty="0" smtClean="0"/>
              <a:t> </a:t>
            </a:r>
            <a:r>
              <a:rPr lang="en-US" dirty="0" err="1" smtClean="0"/>
              <a:t>akustičnih</a:t>
            </a:r>
            <a:r>
              <a:rPr lang="en-US" dirty="0" smtClean="0"/>
              <a:t> </a:t>
            </a:r>
            <a:r>
              <a:rPr lang="en-US" dirty="0" err="1" smtClean="0"/>
              <a:t>talasa</a:t>
            </a:r>
            <a:endParaRPr lang="en-US" dirty="0" smtClean="0"/>
          </a:p>
          <a:p>
            <a:r>
              <a:rPr lang="en-US" dirty="0" err="1" smtClean="0"/>
              <a:t>Akustični</a:t>
            </a:r>
            <a:r>
              <a:rPr lang="en-US" dirty="0" smtClean="0"/>
              <a:t> </a:t>
            </a:r>
            <a:r>
              <a:rPr lang="en-US" dirty="0" err="1" smtClean="0"/>
              <a:t>otpor</a:t>
            </a:r>
            <a:r>
              <a:rPr lang="en-US" dirty="0" smtClean="0"/>
              <a:t> (</a:t>
            </a:r>
            <a:r>
              <a:rPr lang="en-US" dirty="0" err="1" smtClean="0"/>
              <a:t>impedansa</a:t>
            </a:r>
            <a:r>
              <a:rPr lang="en-US" dirty="0" smtClean="0"/>
              <a:t>, Z) je </a:t>
            </a:r>
            <a:r>
              <a:rPr lang="en-US" dirty="0" err="1" smtClean="0"/>
              <a:t>proizvod</a:t>
            </a:r>
            <a:r>
              <a:rPr lang="en-US" dirty="0" smtClean="0"/>
              <a:t> </a:t>
            </a:r>
            <a:r>
              <a:rPr lang="en-US" dirty="0" err="1" smtClean="0"/>
              <a:t>gustine</a:t>
            </a:r>
            <a:r>
              <a:rPr lang="en-US" dirty="0" smtClean="0"/>
              <a:t> </a:t>
            </a:r>
            <a:r>
              <a:rPr lang="en-US" dirty="0" err="1" smtClean="0"/>
              <a:t>sredine</a:t>
            </a:r>
            <a:r>
              <a:rPr lang="en-US" dirty="0" smtClean="0"/>
              <a:t> (</a:t>
            </a:r>
            <a:r>
              <a:rPr lang="el-GR" dirty="0" smtClean="0"/>
              <a:t>ρ) </a:t>
            </a:r>
            <a:r>
              <a:rPr lang="en-US" dirty="0" err="1" smtClean="0"/>
              <a:t>i</a:t>
            </a:r>
            <a:r>
              <a:rPr lang="en-US" dirty="0" smtClean="0"/>
              <a:t> </a:t>
            </a:r>
            <a:r>
              <a:rPr lang="en-US" dirty="0" err="1" smtClean="0"/>
              <a:t>brzine</a:t>
            </a:r>
            <a:r>
              <a:rPr lang="en-US" dirty="0" smtClean="0"/>
              <a:t> </a:t>
            </a:r>
            <a:r>
              <a:rPr lang="en-US" dirty="0" err="1" smtClean="0"/>
              <a:t>prostiranja</a:t>
            </a:r>
            <a:r>
              <a:rPr lang="en-US" dirty="0" smtClean="0"/>
              <a:t> </a:t>
            </a:r>
            <a:r>
              <a:rPr lang="en-US" dirty="0" err="1" smtClean="0"/>
              <a:t>akustičnog</a:t>
            </a:r>
            <a:r>
              <a:rPr lang="en-US" dirty="0" smtClean="0"/>
              <a:t> </a:t>
            </a:r>
            <a:r>
              <a:rPr lang="en-US" dirty="0" err="1" smtClean="0"/>
              <a:t>talasa</a:t>
            </a:r>
            <a:r>
              <a:rPr lang="en-US" dirty="0" smtClean="0"/>
              <a:t> (</a:t>
            </a:r>
            <a:r>
              <a:rPr lang="el-GR" dirty="0" smtClean="0"/>
              <a:t>ν)</a:t>
            </a:r>
            <a:endParaRPr lang="en-US" dirty="0" smtClean="0"/>
          </a:p>
          <a:p>
            <a:r>
              <a:rPr lang="en-US" dirty="0" err="1" smtClean="0"/>
              <a:t>Impedansa</a:t>
            </a:r>
            <a:r>
              <a:rPr lang="en-US" dirty="0" smtClean="0"/>
              <a:t> je </a:t>
            </a:r>
            <a:r>
              <a:rPr lang="en-US" dirty="0" err="1" smtClean="0"/>
              <a:t>osobina</a:t>
            </a:r>
            <a:r>
              <a:rPr lang="en-US" dirty="0" smtClean="0"/>
              <a:t> </a:t>
            </a:r>
            <a:r>
              <a:rPr lang="en-US" dirty="0" err="1" smtClean="0"/>
              <a:t>sredine</a:t>
            </a:r>
            <a:r>
              <a:rPr lang="en-US" dirty="0" smtClean="0"/>
              <a:t> </a:t>
            </a:r>
            <a:r>
              <a:rPr lang="en-US" dirty="0" err="1" smtClean="0"/>
              <a:t>kroz</a:t>
            </a:r>
            <a:r>
              <a:rPr lang="en-US" dirty="0" smtClean="0"/>
              <a:t> </a:t>
            </a:r>
            <a:r>
              <a:rPr lang="en-US" dirty="0" err="1" smtClean="0"/>
              <a:t>koju</a:t>
            </a:r>
            <a:r>
              <a:rPr lang="en-US" dirty="0" smtClean="0"/>
              <a:t> se </a:t>
            </a:r>
            <a:r>
              <a:rPr lang="en-US" dirty="0" err="1" smtClean="0"/>
              <a:t>akustični</a:t>
            </a:r>
            <a:r>
              <a:rPr lang="en-US" dirty="0" smtClean="0"/>
              <a:t> </a:t>
            </a:r>
            <a:r>
              <a:rPr lang="en-US" dirty="0" err="1" smtClean="0"/>
              <a:t>talas</a:t>
            </a:r>
            <a:r>
              <a:rPr lang="en-US" dirty="0" smtClean="0"/>
              <a:t> </a:t>
            </a:r>
            <a:r>
              <a:rPr lang="en-US" dirty="0" err="1" smtClean="0"/>
              <a:t>prostire</a:t>
            </a:r>
            <a:r>
              <a:rPr lang="en-US" dirty="0" smtClean="0"/>
              <a:t> </a:t>
            </a:r>
            <a:r>
              <a:rPr lang="en-US" dirty="0" err="1" smtClean="0"/>
              <a:t>i</a:t>
            </a:r>
            <a:r>
              <a:rPr lang="en-US" dirty="0" smtClean="0"/>
              <a:t> </a:t>
            </a:r>
            <a:r>
              <a:rPr lang="en-US" dirty="0" err="1" smtClean="0"/>
              <a:t>jedan</a:t>
            </a:r>
            <a:r>
              <a:rPr lang="en-US" dirty="0" smtClean="0"/>
              <a:t> je </a:t>
            </a:r>
            <a:r>
              <a:rPr lang="en-US" dirty="0" err="1" smtClean="0"/>
              <a:t>od</a:t>
            </a:r>
            <a:r>
              <a:rPr lang="en-US" dirty="0" smtClean="0"/>
              <a:t> </a:t>
            </a:r>
            <a:r>
              <a:rPr lang="en-US" dirty="0" err="1" smtClean="0"/>
              <a:t>najvažnijih</a:t>
            </a:r>
            <a:r>
              <a:rPr lang="en-US" dirty="0" smtClean="0"/>
              <a:t> </a:t>
            </a:r>
            <a:r>
              <a:rPr lang="en-US" dirty="0" err="1" smtClean="0"/>
              <a:t>parametara</a:t>
            </a:r>
            <a:r>
              <a:rPr lang="en-US" dirty="0" smtClean="0"/>
              <a:t> </a:t>
            </a:r>
            <a:r>
              <a:rPr lang="en-US" dirty="0" err="1" smtClean="0"/>
              <a:t>pri</a:t>
            </a:r>
            <a:r>
              <a:rPr lang="en-US" dirty="0" smtClean="0"/>
              <a:t> </a:t>
            </a:r>
            <a:r>
              <a:rPr lang="en-US" dirty="0" err="1" smtClean="0"/>
              <a:t>prostiranju</a:t>
            </a:r>
            <a:r>
              <a:rPr lang="en-US" dirty="0" smtClean="0"/>
              <a:t> </a:t>
            </a:r>
            <a:r>
              <a:rPr lang="en-US" dirty="0" err="1" smtClean="0"/>
              <a:t>ultrazvučnih</a:t>
            </a:r>
            <a:r>
              <a:rPr lang="en-US" dirty="0" smtClean="0"/>
              <a:t> </a:t>
            </a:r>
            <a:r>
              <a:rPr lang="en-US" dirty="0" err="1" smtClean="0"/>
              <a:t>talasa</a:t>
            </a:r>
            <a:r>
              <a:rPr lang="en-US" dirty="0" smtClean="0"/>
              <a:t> (Z= </a:t>
            </a:r>
            <a:r>
              <a:rPr lang="el-GR" dirty="0" smtClean="0"/>
              <a:t>ρ·</a:t>
            </a:r>
            <a:r>
              <a:rPr lang="en-US" dirty="0" smtClean="0"/>
              <a:t>x·</a:t>
            </a:r>
            <a:r>
              <a:rPr lang="el-GR" dirty="0" smtClean="0"/>
              <a:t>ν)</a:t>
            </a:r>
            <a:endParaRPr lang="en-US" dirty="0"/>
          </a:p>
        </p:txBody>
      </p:sp>
      <p:pic>
        <p:nvPicPr>
          <p:cNvPr id="2050" name="Picture 2" descr="C:\Users\BoneCool\Pictures\Screenshots\Screenshot (23).png"/>
          <p:cNvPicPr>
            <a:picLocks noChangeAspect="1" noChangeArrowheads="1"/>
          </p:cNvPicPr>
          <p:nvPr/>
        </p:nvPicPr>
        <p:blipFill>
          <a:blip r:embed="rId2"/>
          <a:srcRect/>
          <a:stretch>
            <a:fillRect/>
          </a:stretch>
        </p:blipFill>
        <p:spPr bwMode="auto">
          <a:xfrm>
            <a:off x="2895600" y="4495800"/>
            <a:ext cx="5263496" cy="195738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96000"/>
          </a:xfrm>
        </p:spPr>
        <p:txBody>
          <a:bodyPr/>
          <a:lstStyle/>
          <a:p>
            <a:r>
              <a:rPr lang="vi-VN" dirty="0" smtClean="0"/>
              <a:t>Talasna dužina (</a:t>
            </a:r>
            <a:r>
              <a:rPr lang="el-GR" dirty="0" smtClean="0"/>
              <a:t>λ) </a:t>
            </a:r>
            <a:r>
              <a:rPr lang="vi-VN" dirty="0" smtClean="0"/>
              <a:t>predstavlja najmanje rastojanje između tačaka koje osciluju u istoj fazi</a:t>
            </a:r>
            <a:endParaRPr lang="en-US" dirty="0" smtClean="0"/>
          </a:p>
          <a:p>
            <a:r>
              <a:rPr lang="vi-VN" dirty="0" smtClean="0"/>
              <a:t>Vreme koje je potrebno da tačka dođe u istu fazu oscilovanja se naziva period talasa (T)</a:t>
            </a:r>
            <a:endParaRPr lang="en-US" dirty="0" smtClean="0"/>
          </a:p>
          <a:p>
            <a:endParaRPr lang="en-US" dirty="0"/>
          </a:p>
        </p:txBody>
      </p:sp>
      <p:pic>
        <p:nvPicPr>
          <p:cNvPr id="4" name="Picture 3" descr="Screenshot (24).png"/>
          <p:cNvPicPr>
            <a:picLocks noChangeAspect="1"/>
          </p:cNvPicPr>
          <p:nvPr/>
        </p:nvPicPr>
        <p:blipFill>
          <a:blip r:embed="rId2"/>
          <a:stretch>
            <a:fillRect/>
          </a:stretch>
        </p:blipFill>
        <p:spPr>
          <a:xfrm>
            <a:off x="2057400" y="3733800"/>
            <a:ext cx="5369106" cy="27433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err="1" smtClean="0"/>
              <a:t>Frekvencija</a:t>
            </a:r>
            <a:r>
              <a:rPr lang="en-US" dirty="0" smtClean="0"/>
              <a:t> (f) </a:t>
            </a:r>
            <a:r>
              <a:rPr lang="en-US" dirty="0" err="1" smtClean="0"/>
              <a:t>predstavlja</a:t>
            </a:r>
            <a:r>
              <a:rPr lang="en-US" dirty="0" smtClean="0"/>
              <a:t> </a:t>
            </a:r>
            <a:r>
              <a:rPr lang="en-US" dirty="0" err="1" smtClean="0"/>
              <a:t>broj</a:t>
            </a:r>
            <a:r>
              <a:rPr lang="en-US" dirty="0" smtClean="0"/>
              <a:t> </a:t>
            </a:r>
            <a:r>
              <a:rPr lang="en-US" dirty="0" err="1" smtClean="0"/>
              <a:t>ponavljanja</a:t>
            </a:r>
            <a:r>
              <a:rPr lang="en-US" dirty="0" smtClean="0"/>
              <a:t> </a:t>
            </a:r>
            <a:r>
              <a:rPr lang="en-US" dirty="0" err="1" smtClean="0"/>
              <a:t>ukupnog</a:t>
            </a:r>
            <a:r>
              <a:rPr lang="en-US" dirty="0" smtClean="0"/>
              <a:t> </a:t>
            </a:r>
            <a:r>
              <a:rPr lang="en-US" dirty="0" err="1" smtClean="0"/>
              <a:t>broja</a:t>
            </a:r>
            <a:r>
              <a:rPr lang="en-US" dirty="0" smtClean="0"/>
              <a:t> </a:t>
            </a:r>
            <a:r>
              <a:rPr lang="en-US" dirty="0" err="1" smtClean="0"/>
              <a:t>faza</a:t>
            </a:r>
            <a:r>
              <a:rPr lang="en-US" dirty="0" smtClean="0"/>
              <a:t> </a:t>
            </a:r>
            <a:r>
              <a:rPr lang="en-US" dirty="0" err="1" smtClean="0"/>
              <a:t>oscilovanja</a:t>
            </a:r>
            <a:r>
              <a:rPr lang="en-US" dirty="0" smtClean="0"/>
              <a:t> u </a:t>
            </a:r>
            <a:r>
              <a:rPr lang="en-US" dirty="0" err="1" smtClean="0"/>
              <a:t>vremenu</a:t>
            </a:r>
            <a:r>
              <a:rPr lang="en-US" dirty="0" smtClean="0"/>
              <a:t>, </a:t>
            </a:r>
            <a:r>
              <a:rPr lang="en-US" dirty="0" err="1" smtClean="0"/>
              <a:t>odnosno</a:t>
            </a:r>
            <a:r>
              <a:rPr lang="en-US" dirty="0" smtClean="0"/>
              <a:t> </a:t>
            </a:r>
            <a:r>
              <a:rPr lang="en-US" dirty="0" err="1" smtClean="0"/>
              <a:t>za</a:t>
            </a:r>
            <a:r>
              <a:rPr lang="en-US" dirty="0" smtClean="0"/>
              <a:t> 1 </a:t>
            </a:r>
            <a:r>
              <a:rPr lang="en-US" dirty="0" err="1" smtClean="0"/>
              <a:t>punu</a:t>
            </a:r>
            <a:r>
              <a:rPr lang="en-US" dirty="0" smtClean="0"/>
              <a:t> </a:t>
            </a:r>
            <a:r>
              <a:rPr lang="en-US" dirty="0" err="1" smtClean="0"/>
              <a:t>oscilaciju</a:t>
            </a:r>
            <a:r>
              <a:rPr lang="en-US" dirty="0" smtClean="0"/>
              <a:t>, t = T</a:t>
            </a:r>
          </a:p>
          <a:p>
            <a:r>
              <a:rPr lang="pl-PL" dirty="0" smtClean="0"/>
              <a:t>Jedinica za frekvenciju je 1/s, tj. Hz</a:t>
            </a:r>
            <a:endParaRPr lang="en-US" dirty="0"/>
          </a:p>
        </p:txBody>
      </p:sp>
      <p:pic>
        <p:nvPicPr>
          <p:cNvPr id="4" name="Picture 3" descr="qwd.png"/>
          <p:cNvPicPr>
            <a:picLocks noChangeAspect="1"/>
          </p:cNvPicPr>
          <p:nvPr/>
        </p:nvPicPr>
        <p:blipFill>
          <a:blip r:embed="rId2"/>
          <a:stretch>
            <a:fillRect/>
          </a:stretch>
        </p:blipFill>
        <p:spPr>
          <a:xfrm>
            <a:off x="1828800" y="3429000"/>
            <a:ext cx="5334000" cy="25942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2406</Words>
  <Application>Microsoft Office PowerPoint</Application>
  <PresentationFormat>On-screen Show (4:3)</PresentationFormat>
  <Paragraphs>244</Paragraphs>
  <Slides>58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0" baseType="lpstr">
      <vt:lpstr>Office Theme</vt:lpstr>
      <vt:lpstr>Photo Editor Photo</vt:lpstr>
      <vt:lpstr>FORMIRANJE MEDICINSKE SLIKE POMOCU ULTRAZVUKA</vt:lpstr>
      <vt:lpstr>ISTORIJAT I UVOD</vt:lpstr>
      <vt:lpstr>Slide 3</vt:lpstr>
      <vt:lpstr>Slide 4</vt:lpstr>
      <vt:lpstr>KARAKTERISTIKE ULTRAZVUKA</vt:lpstr>
      <vt:lpstr>Slide 6</vt:lpstr>
      <vt:lpstr>Slide 7</vt:lpstr>
      <vt:lpstr>Slide 8</vt:lpstr>
      <vt:lpstr>Slide 9</vt:lpstr>
      <vt:lpstr>Slide 10</vt:lpstr>
      <vt:lpstr>Slide 11</vt:lpstr>
      <vt:lpstr>Slide 12</vt:lpstr>
      <vt:lpstr>APSORBCIJA:</vt:lpstr>
      <vt:lpstr>Slide 14</vt:lpstr>
      <vt:lpstr>Relaksacioni proces:</vt:lpstr>
      <vt:lpstr>Slide 16</vt:lpstr>
      <vt:lpstr>Slide 17</vt:lpstr>
      <vt:lpstr>RASIPANJE:</vt:lpstr>
      <vt:lpstr>DOPLEROV EFEKAT</vt:lpstr>
      <vt:lpstr>Slide 20</vt:lpstr>
      <vt:lpstr>Slide 21</vt:lpstr>
      <vt:lpstr>GENERISANJE ULTRAZVUKA</vt:lpstr>
      <vt:lpstr>Slide 23</vt:lpstr>
      <vt:lpstr>Slide 24</vt:lpstr>
      <vt:lpstr>Slide 25</vt:lpstr>
      <vt:lpstr>Ultrazvučna slika Oblici UZ slike</vt:lpstr>
      <vt:lpstr>Dobijanje linearne i sektorske UZ slike</vt:lpstr>
      <vt:lpstr>Slide 28</vt:lpstr>
      <vt:lpstr>Sonografija – Dijagnostička Primena Ultrazvuka</vt:lpstr>
      <vt:lpstr>Slide 30</vt:lpstr>
      <vt:lpstr>Slide 31</vt:lpstr>
      <vt:lpstr>Sonde za dobijanje UZ slike</vt:lpstr>
      <vt:lpstr>Karakteristike UZ Sonde</vt:lpstr>
      <vt:lpstr>Osnovni Principi UZ Merenja</vt:lpstr>
      <vt:lpstr>Slide 35</vt:lpstr>
      <vt:lpstr>Ultrazvučna terapija</vt:lpstr>
      <vt:lpstr>Ultrazvučna dijagnostika</vt:lpstr>
      <vt:lpstr>A mod (Amplitude mode) ultrazvučnih merenja</vt:lpstr>
      <vt:lpstr>Slide 39</vt:lpstr>
      <vt:lpstr>A mod primena u oftalmologiji</vt:lpstr>
      <vt:lpstr>A mod primena u ehoencefalografiji</vt:lpstr>
      <vt:lpstr>B mod(Brightness mode) ultrazvučnih merenja</vt:lpstr>
      <vt:lpstr>Princip B moda</vt:lpstr>
      <vt:lpstr>Vrste B mod skenera</vt:lpstr>
      <vt:lpstr>A mod, B mod i 2D B mod</vt:lpstr>
      <vt:lpstr>Slide 46</vt:lpstr>
      <vt:lpstr>M mod (Motion mode)</vt:lpstr>
      <vt:lpstr>A mid, 2D B mod i M mod</vt:lpstr>
      <vt:lpstr>C mod (Constant-depth Mode)</vt:lpstr>
      <vt:lpstr>Slide 50</vt:lpstr>
      <vt:lpstr>Primena Doplerovog efekta u medicinskim merenjima</vt:lpstr>
      <vt:lpstr>Princip merenja brzine proticanja krvi u krvrnim sudovima</vt:lpstr>
      <vt:lpstr>Kolor dopler</vt:lpstr>
      <vt:lpstr>Slide 54</vt:lpstr>
      <vt:lpstr>Slide 55</vt:lpstr>
      <vt:lpstr>Trodimenzionalna 3D ultrasnografija</vt:lpstr>
      <vt:lpstr>Slide 57</vt:lpstr>
      <vt:lpstr>Ultrazvučna tomografija</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FORMIRANJE MEDICINSKE SLIKE POMOCU ULTRAZVUKA</dc:title>
  <dc:creator>Vuk Ilic</dc:creator>
  <cp:lastModifiedBy>Vuk Ilic</cp:lastModifiedBy>
  <cp:revision>30</cp:revision>
  <dcterms:created xsi:type="dcterms:W3CDTF">2006-08-16T00:00:00Z</dcterms:created>
  <dcterms:modified xsi:type="dcterms:W3CDTF">2019-02-25T11:33:39Z</dcterms:modified>
</cp:coreProperties>
</file>